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9" r:id="rId4"/>
    <p:sldId id="277" r:id="rId5"/>
    <p:sldId id="271" r:id="rId6"/>
    <p:sldId id="262" r:id="rId7"/>
    <p:sldId id="272" r:id="rId8"/>
    <p:sldId id="290" r:id="rId9"/>
    <p:sldId id="261" r:id="rId10"/>
    <p:sldId id="295" r:id="rId11"/>
    <p:sldId id="264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94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92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89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4869" algn="l" defTabSz="91394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1844" algn="l" defTabSz="91394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8817" algn="l" defTabSz="91394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5792" algn="l" defTabSz="913948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75BA"/>
    <a:srgbClr val="99CCFF"/>
    <a:srgbClr val="3399FF"/>
    <a:srgbClr val="4BA6DD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0D6BD-774B-47CE-9415-086031FA0FE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FCD2D45-B153-418E-A937-D750EDC035F1}">
      <dgm:prSet phldrT="[Текст]" custT="1"/>
      <dgm:spPr>
        <a:solidFill>
          <a:srgbClr val="3975BA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sz="1400" b="1" dirty="0" smtClean="0">
              <a:latin typeface="+mj-lt"/>
            </a:rPr>
            <a:t>I</a:t>
          </a:r>
          <a:endParaRPr lang="ru-RU" sz="1400" b="1" dirty="0" smtClean="0">
            <a:latin typeface="+mj-lt"/>
          </a:endParaRPr>
        </a:p>
        <a:p>
          <a:pPr algn="just"/>
          <a:r>
            <a:rPr lang="ru-RU" sz="1400" b="1" dirty="0" smtClean="0">
              <a:solidFill>
                <a:schemeClr val="bg1"/>
              </a:solidFill>
              <a:latin typeface="+mj-lt"/>
            </a:rPr>
            <a:t>Инвестиционная привлекательность</a:t>
          </a:r>
          <a:endParaRPr lang="ru-RU" sz="1400" b="1" dirty="0">
            <a:solidFill>
              <a:schemeClr val="bg1"/>
            </a:solidFill>
            <a:latin typeface="+mj-lt"/>
          </a:endParaRPr>
        </a:p>
      </dgm:t>
    </dgm:pt>
    <dgm:pt modelId="{2AD90CF8-A328-4CE1-B2DB-4F78852E43D8}" type="parTrans" cxnId="{F1602FA2-C026-4DA6-966A-509C685CD890}">
      <dgm:prSet/>
      <dgm:spPr/>
      <dgm:t>
        <a:bodyPr/>
        <a:lstStyle/>
        <a:p>
          <a:endParaRPr lang="ru-RU"/>
        </a:p>
      </dgm:t>
    </dgm:pt>
    <dgm:pt modelId="{F7227D48-A91D-4067-9F9C-60FCFF9BEE11}" type="sibTrans" cxnId="{F1602FA2-C026-4DA6-966A-509C685CD890}">
      <dgm:prSet/>
      <dgm:spPr/>
      <dgm:t>
        <a:bodyPr/>
        <a:lstStyle/>
        <a:p>
          <a:endParaRPr lang="ru-RU"/>
        </a:p>
      </dgm:t>
    </dgm:pt>
    <dgm:pt modelId="{BEE42C3D-62B2-480C-9596-C7BE2627F3F8}">
      <dgm:prSet phldrT="[Текст]" custT="1"/>
      <dgm:spPr>
        <a:solidFill>
          <a:srgbClr val="3975BA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b="1" dirty="0" smtClean="0"/>
            <a:t>II</a:t>
          </a:r>
        </a:p>
        <a:p>
          <a:r>
            <a:rPr lang="ru-RU" sz="1400" b="1" dirty="0" smtClean="0"/>
            <a:t>Отраслевые риски </a:t>
          </a:r>
          <a:endParaRPr lang="ru-RU" sz="1400" b="1" dirty="0"/>
        </a:p>
      </dgm:t>
    </dgm:pt>
    <dgm:pt modelId="{8F06969E-F045-4C4D-A8F9-A2C869CE559E}" type="parTrans" cxnId="{CBF8FE4E-C534-49B6-A6CA-018BA48E9127}">
      <dgm:prSet/>
      <dgm:spPr/>
      <dgm:t>
        <a:bodyPr/>
        <a:lstStyle/>
        <a:p>
          <a:endParaRPr lang="ru-RU"/>
        </a:p>
      </dgm:t>
    </dgm:pt>
    <dgm:pt modelId="{2CD7C704-4B44-4218-B885-FBAA8BA7C564}" type="sibTrans" cxnId="{CBF8FE4E-C534-49B6-A6CA-018BA48E9127}">
      <dgm:prSet/>
      <dgm:spPr/>
      <dgm:t>
        <a:bodyPr/>
        <a:lstStyle/>
        <a:p>
          <a:endParaRPr lang="ru-RU"/>
        </a:p>
      </dgm:t>
    </dgm:pt>
    <dgm:pt modelId="{3BD22372-27A6-4774-A3F7-D5AF2B802735}">
      <dgm:prSet phldrT="[Текст]"/>
      <dgm:spPr>
        <a:solidFill>
          <a:srgbClr val="3975BA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/>
            <a:t>IV</a:t>
          </a:r>
        </a:p>
        <a:p>
          <a:r>
            <a:rPr lang="ru-RU" b="1" dirty="0" smtClean="0"/>
            <a:t>Корпоративное управление</a:t>
          </a:r>
          <a:endParaRPr lang="ru-RU" b="1" dirty="0"/>
        </a:p>
      </dgm:t>
    </dgm:pt>
    <dgm:pt modelId="{A80D1B03-3733-4559-B388-3A07BAED1C9D}" type="parTrans" cxnId="{0C937D9B-D893-41AB-82C2-FBE5066B2F37}">
      <dgm:prSet/>
      <dgm:spPr/>
      <dgm:t>
        <a:bodyPr/>
        <a:lstStyle/>
        <a:p>
          <a:endParaRPr lang="ru-RU"/>
        </a:p>
      </dgm:t>
    </dgm:pt>
    <dgm:pt modelId="{BA27D4FC-A338-4D10-829E-3DA1BB531B19}" type="sibTrans" cxnId="{0C937D9B-D893-41AB-82C2-FBE5066B2F37}">
      <dgm:prSet/>
      <dgm:spPr/>
      <dgm:t>
        <a:bodyPr/>
        <a:lstStyle/>
        <a:p>
          <a:endParaRPr lang="ru-RU"/>
        </a:p>
      </dgm:t>
    </dgm:pt>
    <dgm:pt modelId="{12BD97D6-7CB8-46A7-B8C8-EB69365E7D3E}">
      <dgm:prSet phldrT="[Текст]"/>
      <dgm:spPr>
        <a:solidFill>
          <a:srgbClr val="3975BA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/>
            <a:t>V</a:t>
          </a:r>
        </a:p>
        <a:p>
          <a:r>
            <a:rPr lang="ru-RU" b="1" dirty="0" smtClean="0"/>
            <a:t>Соответствие требованиям Шариата</a:t>
          </a:r>
          <a:endParaRPr lang="ru-RU" b="1" dirty="0"/>
        </a:p>
      </dgm:t>
    </dgm:pt>
    <dgm:pt modelId="{8B03E953-3D3D-4264-8CFF-2E9B2041F6F5}" type="parTrans" cxnId="{3331973D-461B-4887-9DE0-DB8CAD2A9445}">
      <dgm:prSet/>
      <dgm:spPr/>
      <dgm:t>
        <a:bodyPr/>
        <a:lstStyle/>
        <a:p>
          <a:endParaRPr lang="ru-RU"/>
        </a:p>
      </dgm:t>
    </dgm:pt>
    <dgm:pt modelId="{BD86B8FD-3CA3-4816-8C6A-05B871C2500C}" type="sibTrans" cxnId="{3331973D-461B-4887-9DE0-DB8CAD2A9445}">
      <dgm:prSet/>
      <dgm:spPr/>
      <dgm:t>
        <a:bodyPr/>
        <a:lstStyle/>
        <a:p>
          <a:endParaRPr lang="ru-RU"/>
        </a:p>
      </dgm:t>
    </dgm:pt>
    <dgm:pt modelId="{1E035852-812F-4F65-A5D6-B5885A5C731E}">
      <dgm:prSet phldrT="[Текст]" custT="1"/>
      <dgm:spPr>
        <a:solidFill>
          <a:srgbClr val="3975BA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b="1" dirty="0" smtClean="0"/>
            <a:t>III</a:t>
          </a:r>
        </a:p>
        <a:p>
          <a:r>
            <a:rPr lang="ru-RU" sz="1400" b="1" dirty="0" smtClean="0"/>
            <a:t>Кредитные риски</a:t>
          </a:r>
          <a:endParaRPr lang="ru-RU" sz="1400" b="1" dirty="0"/>
        </a:p>
      </dgm:t>
    </dgm:pt>
    <dgm:pt modelId="{78FA2652-E055-431A-96B5-7F38DF7A1E8D}" type="parTrans" cxnId="{32C9BFAC-44EC-4B4B-A3B4-4CEBFF7F4E99}">
      <dgm:prSet/>
      <dgm:spPr/>
      <dgm:t>
        <a:bodyPr/>
        <a:lstStyle/>
        <a:p>
          <a:endParaRPr lang="ru-RU"/>
        </a:p>
      </dgm:t>
    </dgm:pt>
    <dgm:pt modelId="{C455A014-74E9-460F-ABE9-679A62953D5D}" type="sibTrans" cxnId="{32C9BFAC-44EC-4B4B-A3B4-4CEBFF7F4E99}">
      <dgm:prSet/>
      <dgm:spPr/>
      <dgm:t>
        <a:bodyPr/>
        <a:lstStyle/>
        <a:p>
          <a:endParaRPr lang="ru-RU"/>
        </a:p>
      </dgm:t>
    </dgm:pt>
    <dgm:pt modelId="{DC028948-E3C2-4753-94A1-83CC648772E0}" type="pres">
      <dgm:prSet presAssocID="{3AB0D6BD-774B-47CE-9415-086031FA0FE6}" presName="CompostProcess" presStyleCnt="0">
        <dgm:presLayoutVars>
          <dgm:dir/>
          <dgm:resizeHandles val="exact"/>
        </dgm:presLayoutVars>
      </dgm:prSet>
      <dgm:spPr/>
    </dgm:pt>
    <dgm:pt modelId="{BCD43E02-0A46-4D6D-B300-11F8A7C35E4C}" type="pres">
      <dgm:prSet presAssocID="{3AB0D6BD-774B-47CE-9415-086031FA0FE6}" presName="arrow" presStyleLbl="bgShp" presStyleIdx="0" presStyleCnt="1" custScaleX="117647" custLinFactNeighborX="2845" custLinFactNeighborY="-3178"/>
      <dgm:spPr>
        <a:solidFill>
          <a:srgbClr val="99CCFF"/>
        </a:solidFill>
      </dgm:spPr>
    </dgm:pt>
    <dgm:pt modelId="{8804780E-180D-4D0B-8FC8-24BFBE497713}" type="pres">
      <dgm:prSet presAssocID="{3AB0D6BD-774B-47CE-9415-086031FA0FE6}" presName="linearProcess" presStyleCnt="0"/>
      <dgm:spPr/>
    </dgm:pt>
    <dgm:pt modelId="{0B2DB707-7D35-4D03-8495-B8971BFE741B}" type="pres">
      <dgm:prSet presAssocID="{3FCD2D45-B153-418E-A937-D750EDC035F1}" presName="textNode" presStyleLbl="node1" presStyleIdx="0" presStyleCnt="5" custScaleX="134081" custLinFactX="-636" custLinFactNeighborX="-100000" custLinFactNeighborY="1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FFBD0-78BA-44DD-9AF1-DD56A176AF05}" type="pres">
      <dgm:prSet presAssocID="{F7227D48-A91D-4067-9F9C-60FCFF9BEE11}" presName="sibTrans" presStyleCnt="0"/>
      <dgm:spPr/>
    </dgm:pt>
    <dgm:pt modelId="{B60F2B66-3910-4BB8-A5F7-C1173416FF4E}" type="pres">
      <dgm:prSet presAssocID="{BEE42C3D-62B2-480C-9596-C7BE2627F3F8}" presName="textNode" presStyleLbl="node1" presStyleIdx="1" presStyleCnt="5" custScaleX="86041" custLinFactX="-1537" custLinFactNeighborX="-100000" custLinFactNeighborY="1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045EB4-DAC0-464C-A4A0-D9E925887019}" type="pres">
      <dgm:prSet presAssocID="{2CD7C704-4B44-4218-B885-FBAA8BA7C564}" presName="sibTrans" presStyleCnt="0"/>
      <dgm:spPr/>
    </dgm:pt>
    <dgm:pt modelId="{59592292-EDA1-4E8B-B7AE-B7788725031A}" type="pres">
      <dgm:prSet presAssocID="{1E035852-812F-4F65-A5D6-B5885A5C731E}" presName="textNode" presStyleLbl="node1" presStyleIdx="2" presStyleCnt="5" custLinFactX="-3038" custLinFactNeighborX="-100000" custLinFactNeighborY="1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717E40-8F2F-4873-A853-9A57B66752BF}" type="pres">
      <dgm:prSet presAssocID="{C455A014-74E9-460F-ABE9-679A62953D5D}" presName="sibTrans" presStyleCnt="0"/>
      <dgm:spPr/>
    </dgm:pt>
    <dgm:pt modelId="{C8A7875E-D7FE-4DD4-BA87-6604D9CF94A6}" type="pres">
      <dgm:prSet presAssocID="{3BD22372-27A6-4774-A3F7-D5AF2B802735}" presName="textNode" presStyleLbl="node1" presStyleIdx="3" presStyleCnt="5" custLinFactX="-5518" custLinFactNeighborX="-100000" custLinFactNeighborY="1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9F950-7CA7-461C-8606-3389FD38169E}" type="pres">
      <dgm:prSet presAssocID="{BA27D4FC-A338-4D10-829E-3DA1BB531B19}" presName="sibTrans" presStyleCnt="0"/>
      <dgm:spPr/>
    </dgm:pt>
    <dgm:pt modelId="{FFC55D46-411E-43E1-9406-E049C6BA1047}" type="pres">
      <dgm:prSet presAssocID="{12BD97D6-7CB8-46A7-B8C8-EB69365E7D3E}" presName="textNode" presStyleLbl="node1" presStyleIdx="4" presStyleCnt="5" custLinFactX="-7167" custLinFactNeighborX="-100000" custLinFactNeighborY="1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060173-BE34-46F9-BAF1-064BCD13F480}" type="presOf" srcId="{3AB0D6BD-774B-47CE-9415-086031FA0FE6}" destId="{DC028948-E3C2-4753-94A1-83CC648772E0}" srcOrd="0" destOrd="0" presId="urn:microsoft.com/office/officeart/2005/8/layout/hProcess9"/>
    <dgm:cxn modelId="{0C937D9B-D893-41AB-82C2-FBE5066B2F37}" srcId="{3AB0D6BD-774B-47CE-9415-086031FA0FE6}" destId="{3BD22372-27A6-4774-A3F7-D5AF2B802735}" srcOrd="3" destOrd="0" parTransId="{A80D1B03-3733-4559-B388-3A07BAED1C9D}" sibTransId="{BA27D4FC-A338-4D10-829E-3DA1BB531B19}"/>
    <dgm:cxn modelId="{2D42B01D-1B4F-4656-A0A1-22C1C6FE41E8}" type="presOf" srcId="{3BD22372-27A6-4774-A3F7-D5AF2B802735}" destId="{C8A7875E-D7FE-4DD4-BA87-6604D9CF94A6}" srcOrd="0" destOrd="0" presId="urn:microsoft.com/office/officeart/2005/8/layout/hProcess9"/>
    <dgm:cxn modelId="{CBF8FE4E-C534-49B6-A6CA-018BA48E9127}" srcId="{3AB0D6BD-774B-47CE-9415-086031FA0FE6}" destId="{BEE42C3D-62B2-480C-9596-C7BE2627F3F8}" srcOrd="1" destOrd="0" parTransId="{8F06969E-F045-4C4D-A8F9-A2C869CE559E}" sibTransId="{2CD7C704-4B44-4218-B885-FBAA8BA7C564}"/>
    <dgm:cxn modelId="{3331973D-461B-4887-9DE0-DB8CAD2A9445}" srcId="{3AB0D6BD-774B-47CE-9415-086031FA0FE6}" destId="{12BD97D6-7CB8-46A7-B8C8-EB69365E7D3E}" srcOrd="4" destOrd="0" parTransId="{8B03E953-3D3D-4264-8CFF-2E9B2041F6F5}" sibTransId="{BD86B8FD-3CA3-4816-8C6A-05B871C2500C}"/>
    <dgm:cxn modelId="{32C9BFAC-44EC-4B4B-A3B4-4CEBFF7F4E99}" srcId="{3AB0D6BD-774B-47CE-9415-086031FA0FE6}" destId="{1E035852-812F-4F65-A5D6-B5885A5C731E}" srcOrd="2" destOrd="0" parTransId="{78FA2652-E055-431A-96B5-7F38DF7A1E8D}" sibTransId="{C455A014-74E9-460F-ABE9-679A62953D5D}"/>
    <dgm:cxn modelId="{99072CBE-94D9-48D7-B999-EFCAAEC1EC08}" type="presOf" srcId="{1E035852-812F-4F65-A5D6-B5885A5C731E}" destId="{59592292-EDA1-4E8B-B7AE-B7788725031A}" srcOrd="0" destOrd="0" presId="urn:microsoft.com/office/officeart/2005/8/layout/hProcess9"/>
    <dgm:cxn modelId="{F1602FA2-C026-4DA6-966A-509C685CD890}" srcId="{3AB0D6BD-774B-47CE-9415-086031FA0FE6}" destId="{3FCD2D45-B153-418E-A937-D750EDC035F1}" srcOrd="0" destOrd="0" parTransId="{2AD90CF8-A328-4CE1-B2DB-4F78852E43D8}" sibTransId="{F7227D48-A91D-4067-9F9C-60FCFF9BEE11}"/>
    <dgm:cxn modelId="{94432EDF-719A-4E29-A124-8EF39884BFC6}" type="presOf" srcId="{BEE42C3D-62B2-480C-9596-C7BE2627F3F8}" destId="{B60F2B66-3910-4BB8-A5F7-C1173416FF4E}" srcOrd="0" destOrd="0" presId="urn:microsoft.com/office/officeart/2005/8/layout/hProcess9"/>
    <dgm:cxn modelId="{93D8450B-995D-418D-990D-118F7A828269}" type="presOf" srcId="{12BD97D6-7CB8-46A7-B8C8-EB69365E7D3E}" destId="{FFC55D46-411E-43E1-9406-E049C6BA1047}" srcOrd="0" destOrd="0" presId="urn:microsoft.com/office/officeart/2005/8/layout/hProcess9"/>
    <dgm:cxn modelId="{E915B096-6DBC-4FE0-88F5-AF36DB29D051}" type="presOf" srcId="{3FCD2D45-B153-418E-A937-D750EDC035F1}" destId="{0B2DB707-7D35-4D03-8495-B8971BFE741B}" srcOrd="0" destOrd="0" presId="urn:microsoft.com/office/officeart/2005/8/layout/hProcess9"/>
    <dgm:cxn modelId="{8C0C99C7-14E3-4CE6-AA66-3EB49645B6DD}" type="presParOf" srcId="{DC028948-E3C2-4753-94A1-83CC648772E0}" destId="{BCD43E02-0A46-4D6D-B300-11F8A7C35E4C}" srcOrd="0" destOrd="0" presId="urn:microsoft.com/office/officeart/2005/8/layout/hProcess9"/>
    <dgm:cxn modelId="{55531EEB-0C66-4A67-99E3-9F59DEC6FA3C}" type="presParOf" srcId="{DC028948-E3C2-4753-94A1-83CC648772E0}" destId="{8804780E-180D-4D0B-8FC8-24BFBE497713}" srcOrd="1" destOrd="0" presId="urn:microsoft.com/office/officeart/2005/8/layout/hProcess9"/>
    <dgm:cxn modelId="{2A70AEB7-CA74-4631-9500-A03224130EFB}" type="presParOf" srcId="{8804780E-180D-4D0B-8FC8-24BFBE497713}" destId="{0B2DB707-7D35-4D03-8495-B8971BFE741B}" srcOrd="0" destOrd="0" presId="urn:microsoft.com/office/officeart/2005/8/layout/hProcess9"/>
    <dgm:cxn modelId="{ABB6FBEE-E795-4CB7-90BB-76B1BCF9B5EA}" type="presParOf" srcId="{8804780E-180D-4D0B-8FC8-24BFBE497713}" destId="{671FFBD0-78BA-44DD-9AF1-DD56A176AF05}" srcOrd="1" destOrd="0" presId="urn:microsoft.com/office/officeart/2005/8/layout/hProcess9"/>
    <dgm:cxn modelId="{412EAC95-B051-4C15-8A7E-D8344430DCB0}" type="presParOf" srcId="{8804780E-180D-4D0B-8FC8-24BFBE497713}" destId="{B60F2B66-3910-4BB8-A5F7-C1173416FF4E}" srcOrd="2" destOrd="0" presId="urn:microsoft.com/office/officeart/2005/8/layout/hProcess9"/>
    <dgm:cxn modelId="{1AF11EB1-28B0-47B9-B611-D7C8EB6E8E57}" type="presParOf" srcId="{8804780E-180D-4D0B-8FC8-24BFBE497713}" destId="{9A045EB4-DAC0-464C-A4A0-D9E925887019}" srcOrd="3" destOrd="0" presId="urn:microsoft.com/office/officeart/2005/8/layout/hProcess9"/>
    <dgm:cxn modelId="{6CD6CAD2-E25A-4433-A2A7-FACE231C4AFE}" type="presParOf" srcId="{8804780E-180D-4D0B-8FC8-24BFBE497713}" destId="{59592292-EDA1-4E8B-B7AE-B7788725031A}" srcOrd="4" destOrd="0" presId="urn:microsoft.com/office/officeart/2005/8/layout/hProcess9"/>
    <dgm:cxn modelId="{55CC05C4-8B8E-4EC5-B386-C7449D4206AF}" type="presParOf" srcId="{8804780E-180D-4D0B-8FC8-24BFBE497713}" destId="{3C717E40-8F2F-4873-A853-9A57B66752BF}" srcOrd="5" destOrd="0" presId="urn:microsoft.com/office/officeart/2005/8/layout/hProcess9"/>
    <dgm:cxn modelId="{92B712ED-C813-4FCC-93E9-884420F4D941}" type="presParOf" srcId="{8804780E-180D-4D0B-8FC8-24BFBE497713}" destId="{C8A7875E-D7FE-4DD4-BA87-6604D9CF94A6}" srcOrd="6" destOrd="0" presId="urn:microsoft.com/office/officeart/2005/8/layout/hProcess9"/>
    <dgm:cxn modelId="{45F28C68-2CBB-4EC6-889A-67CE7971CDA5}" type="presParOf" srcId="{8804780E-180D-4D0B-8FC8-24BFBE497713}" destId="{4A39F950-7CA7-461C-8606-3389FD38169E}" srcOrd="7" destOrd="0" presId="urn:microsoft.com/office/officeart/2005/8/layout/hProcess9"/>
    <dgm:cxn modelId="{2F89746E-C2AB-4A3F-B498-30ED7529BE1E}" type="presParOf" srcId="{8804780E-180D-4D0B-8FC8-24BFBE497713}" destId="{FFC55D46-411E-43E1-9406-E049C6BA104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43E02-0A46-4D6D-B300-11F8A7C35E4C}">
      <dsp:nvSpPr>
        <dsp:cNvPr id="0" name=""/>
        <dsp:cNvSpPr/>
      </dsp:nvSpPr>
      <dsp:spPr>
        <a:xfrm>
          <a:off x="4" y="0"/>
          <a:ext cx="8955702" cy="4676329"/>
        </a:xfrm>
        <a:prstGeom prst="rightArrow">
          <a:avLst/>
        </a:prstGeom>
        <a:solidFill>
          <a:srgbClr val="99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2DB707-7D35-4D03-8495-B8971BFE741B}">
      <dsp:nvSpPr>
        <dsp:cNvPr id="0" name=""/>
        <dsp:cNvSpPr/>
      </dsp:nvSpPr>
      <dsp:spPr>
        <a:xfrm>
          <a:off x="24658" y="1440159"/>
          <a:ext cx="2165743" cy="1870531"/>
        </a:xfrm>
        <a:prstGeom prst="roundRect">
          <a:avLst/>
        </a:prstGeom>
        <a:solidFill>
          <a:srgbClr val="3975B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I</a:t>
          </a:r>
          <a:endParaRPr lang="ru-RU" sz="1400" b="1" kern="1200" dirty="0" smtClean="0">
            <a:latin typeface="+mj-lt"/>
          </a:endParaRP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+mj-lt"/>
            </a:rPr>
            <a:t>Инвестиционная привлекательность</a:t>
          </a:r>
          <a:endParaRPr lang="ru-RU" sz="1400" b="1" kern="1200" dirty="0">
            <a:solidFill>
              <a:schemeClr val="bg1"/>
            </a:solidFill>
            <a:latin typeface="+mj-lt"/>
          </a:endParaRPr>
        </a:p>
      </dsp:txBody>
      <dsp:txXfrm>
        <a:off x="115970" y="1531471"/>
        <a:ext cx="1983119" cy="1687907"/>
      </dsp:txXfrm>
    </dsp:sp>
    <dsp:sp modelId="{B60F2B66-3910-4BB8-A5F7-C1173416FF4E}">
      <dsp:nvSpPr>
        <dsp:cNvPr id="0" name=""/>
        <dsp:cNvSpPr/>
      </dsp:nvSpPr>
      <dsp:spPr>
        <a:xfrm>
          <a:off x="2256610" y="1440159"/>
          <a:ext cx="1389777" cy="1870531"/>
        </a:xfrm>
        <a:prstGeom prst="roundRect">
          <a:avLst/>
        </a:prstGeom>
        <a:solidFill>
          <a:srgbClr val="3975B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Отраслевые риски </a:t>
          </a:r>
          <a:endParaRPr lang="ru-RU" sz="1400" b="1" kern="1200" dirty="0"/>
        </a:p>
      </dsp:txBody>
      <dsp:txXfrm>
        <a:off x="2324453" y="1508002"/>
        <a:ext cx="1254091" cy="1734845"/>
      </dsp:txXfrm>
    </dsp:sp>
    <dsp:sp modelId="{59592292-EDA1-4E8B-B7AE-B7788725031A}">
      <dsp:nvSpPr>
        <dsp:cNvPr id="0" name=""/>
        <dsp:cNvSpPr/>
      </dsp:nvSpPr>
      <dsp:spPr>
        <a:xfrm>
          <a:off x="3702905" y="1440159"/>
          <a:ext cx="1615249" cy="1870531"/>
        </a:xfrm>
        <a:prstGeom prst="roundRect">
          <a:avLst/>
        </a:prstGeom>
        <a:solidFill>
          <a:srgbClr val="3975B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III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Кредитные риски</a:t>
          </a:r>
          <a:endParaRPr lang="ru-RU" sz="1400" b="1" kern="1200" dirty="0"/>
        </a:p>
      </dsp:txBody>
      <dsp:txXfrm>
        <a:off x="3781755" y="1519009"/>
        <a:ext cx="1457549" cy="1712831"/>
      </dsp:txXfrm>
    </dsp:sp>
    <dsp:sp modelId="{C8A7875E-D7FE-4DD4-BA87-6604D9CF94A6}">
      <dsp:nvSpPr>
        <dsp:cNvPr id="0" name=""/>
        <dsp:cNvSpPr/>
      </dsp:nvSpPr>
      <dsp:spPr>
        <a:xfrm>
          <a:off x="5358859" y="1440159"/>
          <a:ext cx="1615249" cy="1870531"/>
        </a:xfrm>
        <a:prstGeom prst="roundRect">
          <a:avLst/>
        </a:prstGeom>
        <a:solidFill>
          <a:srgbClr val="3975B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IV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Корпоративное управление</a:t>
          </a:r>
          <a:endParaRPr lang="ru-RU" sz="1300" b="1" kern="1200" dirty="0"/>
        </a:p>
      </dsp:txBody>
      <dsp:txXfrm>
        <a:off x="5437709" y="1519009"/>
        <a:ext cx="1457549" cy="1712831"/>
      </dsp:txXfrm>
    </dsp:sp>
    <dsp:sp modelId="{FFC55D46-411E-43E1-9406-E049C6BA1047}">
      <dsp:nvSpPr>
        <dsp:cNvPr id="0" name=""/>
        <dsp:cNvSpPr/>
      </dsp:nvSpPr>
      <dsp:spPr>
        <a:xfrm>
          <a:off x="7028236" y="1440159"/>
          <a:ext cx="1615249" cy="1870531"/>
        </a:xfrm>
        <a:prstGeom prst="roundRect">
          <a:avLst/>
        </a:prstGeom>
        <a:solidFill>
          <a:srgbClr val="3975B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V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Соответствие требованиям Шариата</a:t>
          </a:r>
          <a:endParaRPr lang="ru-RU" sz="1300" b="1" kern="1200" dirty="0"/>
        </a:p>
      </dsp:txBody>
      <dsp:txXfrm>
        <a:off x="7107086" y="1519009"/>
        <a:ext cx="1457549" cy="1712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73236-2018-4A9C-8793-E91D27A24F96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8E6EC-7960-4B1C-A286-8B77CFDC0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17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DFEB05-D1BF-4BF1-BFCD-7C72530BD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787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697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2pPr>
    <a:lvl3pPr marL="91394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3pPr>
    <a:lvl4pPr marL="1370921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4pPr>
    <a:lvl5pPr marL="182789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5pPr>
    <a:lvl6pPr marL="2284869" algn="l" defTabSz="4569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844" algn="l" defTabSz="4569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817" algn="l" defTabSz="4569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792" algn="l" defTabSz="4569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DFEB05-D1BF-4BF1-BFCD-7C72530BD10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513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  <a:prstGeom prst="rect">
            <a:avLst/>
          </a:prstGeom>
        </p:spPr>
        <p:txBody>
          <a:bodyPr vert="horz" lIns="91395" tIns="45697" rIns="91395" bIns="45697"/>
          <a:lstStyle>
            <a:lvl1pPr marL="0" indent="0" algn="ctr">
              <a:buNone/>
              <a:defRPr/>
            </a:lvl1pPr>
            <a:lvl2pPr marL="456975" indent="0" algn="ctr">
              <a:buNone/>
              <a:defRPr/>
            </a:lvl2pPr>
            <a:lvl3pPr marL="913948" indent="0" algn="ctr">
              <a:buNone/>
              <a:defRPr/>
            </a:lvl3pPr>
            <a:lvl4pPr marL="1370921" indent="0" algn="ctr">
              <a:buNone/>
              <a:defRPr/>
            </a:lvl4pPr>
            <a:lvl5pPr marL="1827896" indent="0" algn="ctr">
              <a:buNone/>
              <a:defRPr/>
            </a:lvl5pPr>
            <a:lvl6pPr marL="2284869" indent="0" algn="ctr">
              <a:buNone/>
              <a:defRPr/>
            </a:lvl6pPr>
            <a:lvl7pPr marL="2741844" indent="0" algn="ctr">
              <a:buNone/>
              <a:defRPr/>
            </a:lvl7pPr>
            <a:lvl8pPr marL="3198817" indent="0" algn="ctr">
              <a:buNone/>
              <a:defRPr/>
            </a:lvl8pPr>
            <a:lvl9pPr marL="365579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B7D0A-7B9A-4E65-BF12-610E6533B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91395" tIns="45697" rIns="91395" bIns="45697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CF691-EF89-40D5-A725-B88CDD1D0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76254"/>
            <a:ext cx="2057400" cy="56499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2" y="476254"/>
            <a:ext cx="6019800" cy="5649913"/>
          </a:xfrm>
          <a:prstGeom prst="rect">
            <a:avLst/>
          </a:prstGeom>
        </p:spPr>
        <p:txBody>
          <a:bodyPr vert="eaVert" lIns="91395" tIns="45697" rIns="91395" bIns="45697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F71DD-F348-4A45-AC23-86BA0560B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627313" y="476250"/>
            <a:ext cx="5400675" cy="504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395" tIns="45697" rIns="91395" bIns="45697"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6B0A9-5ACE-49EC-B97B-DB364D5D3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395" tIns="45697" rIns="91395" bIns="45697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D3C98-3BF6-4E89-AC16-F8A451258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5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906717"/>
            <a:ext cx="7772400" cy="1500187"/>
          </a:xfrm>
          <a:prstGeom prst="rect">
            <a:avLst/>
          </a:prstGeom>
        </p:spPr>
        <p:txBody>
          <a:bodyPr vert="horz" lIns="91395" tIns="45697" rIns="91395" bIns="45697" anchor="b"/>
          <a:lstStyle>
            <a:lvl1pPr marL="0" indent="0">
              <a:buNone/>
              <a:defRPr sz="2000"/>
            </a:lvl1pPr>
            <a:lvl2pPr marL="456975" indent="0">
              <a:buNone/>
              <a:defRPr sz="1800"/>
            </a:lvl2pPr>
            <a:lvl3pPr marL="913948" indent="0">
              <a:buNone/>
              <a:defRPr sz="1600"/>
            </a:lvl3pPr>
            <a:lvl4pPr marL="1370921" indent="0">
              <a:buNone/>
              <a:defRPr sz="1400"/>
            </a:lvl4pPr>
            <a:lvl5pPr marL="1827896" indent="0">
              <a:buNone/>
              <a:defRPr sz="1400"/>
            </a:lvl5pPr>
            <a:lvl6pPr marL="2284869" indent="0">
              <a:buNone/>
              <a:defRPr sz="1400"/>
            </a:lvl6pPr>
            <a:lvl7pPr marL="2741844" indent="0">
              <a:buNone/>
              <a:defRPr sz="1400"/>
            </a:lvl7pPr>
            <a:lvl8pPr marL="3198817" indent="0">
              <a:buNone/>
              <a:defRPr sz="1400"/>
            </a:lvl8pPr>
            <a:lvl9pPr marL="365579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5E599-7B5B-4340-A741-E7E138358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  <a:prstGeom prst="rect">
            <a:avLst/>
          </a:prstGeom>
        </p:spPr>
        <p:txBody>
          <a:bodyPr vert="horz" lIns="91395" tIns="45697" rIns="91395" bIns="45697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vert="horz" lIns="91395" tIns="45697" rIns="91395" bIns="45697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CF28B-AD04-4FA5-8F80-E691F8B64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vert="horz" lIns="91395" tIns="45697" rIns="91395" bIns="45697" anchor="b"/>
          <a:lstStyle>
            <a:lvl1pPr marL="0" indent="0">
              <a:buNone/>
              <a:defRPr sz="2400" b="1"/>
            </a:lvl1pPr>
            <a:lvl2pPr marL="456975" indent="0">
              <a:buNone/>
              <a:defRPr sz="2000" b="1"/>
            </a:lvl2pPr>
            <a:lvl3pPr marL="913948" indent="0">
              <a:buNone/>
              <a:defRPr sz="1800" b="1"/>
            </a:lvl3pPr>
            <a:lvl4pPr marL="1370921" indent="0">
              <a:buNone/>
              <a:defRPr sz="1600" b="1"/>
            </a:lvl4pPr>
            <a:lvl5pPr marL="1827896" indent="0">
              <a:buNone/>
              <a:defRPr sz="1600" b="1"/>
            </a:lvl5pPr>
            <a:lvl6pPr marL="2284869" indent="0">
              <a:buNone/>
              <a:defRPr sz="1600" b="1"/>
            </a:lvl6pPr>
            <a:lvl7pPr marL="2741844" indent="0">
              <a:buNone/>
              <a:defRPr sz="1600" b="1"/>
            </a:lvl7pPr>
            <a:lvl8pPr marL="3198817" indent="0">
              <a:buNone/>
              <a:defRPr sz="1600" b="1"/>
            </a:lvl8pPr>
            <a:lvl9pPr marL="36557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 lIns="91395" tIns="45697" rIns="91395" bIns="45697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  <a:prstGeom prst="rect">
            <a:avLst/>
          </a:prstGeom>
        </p:spPr>
        <p:txBody>
          <a:bodyPr vert="horz" lIns="91395" tIns="45697" rIns="91395" bIns="45697" anchor="b"/>
          <a:lstStyle>
            <a:lvl1pPr marL="0" indent="0">
              <a:buNone/>
              <a:defRPr sz="2400" b="1"/>
            </a:lvl1pPr>
            <a:lvl2pPr marL="456975" indent="0">
              <a:buNone/>
              <a:defRPr sz="2000" b="1"/>
            </a:lvl2pPr>
            <a:lvl3pPr marL="913948" indent="0">
              <a:buNone/>
              <a:defRPr sz="1800" b="1"/>
            </a:lvl3pPr>
            <a:lvl4pPr marL="1370921" indent="0">
              <a:buNone/>
              <a:defRPr sz="1600" b="1"/>
            </a:lvl4pPr>
            <a:lvl5pPr marL="1827896" indent="0">
              <a:buNone/>
              <a:defRPr sz="1600" b="1"/>
            </a:lvl5pPr>
            <a:lvl6pPr marL="2284869" indent="0">
              <a:buNone/>
              <a:defRPr sz="1600" b="1"/>
            </a:lvl6pPr>
            <a:lvl7pPr marL="2741844" indent="0">
              <a:buNone/>
              <a:defRPr sz="1600" b="1"/>
            </a:lvl7pPr>
            <a:lvl8pPr marL="3198817" indent="0">
              <a:buNone/>
              <a:defRPr sz="1600" b="1"/>
            </a:lvl8pPr>
            <a:lvl9pPr marL="365579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 lIns="91395" tIns="45697" rIns="91395" bIns="45697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3C47-6EF3-465D-9BE5-C277738F6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D3BC4-24C2-4C32-99E4-78280C5CE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7535D-45EE-4B5C-A27A-0192D49A8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</p:spPr>
        <p:txBody>
          <a:bodyPr vert="horz" lIns="91395" tIns="45697" rIns="91395" bIns="45697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  <a:prstGeom prst="rect">
            <a:avLst/>
          </a:prstGeom>
        </p:spPr>
        <p:txBody>
          <a:bodyPr vert="horz" lIns="91395" tIns="45697" rIns="91395" bIns="45697"/>
          <a:lstStyle>
            <a:lvl1pPr marL="0" indent="0">
              <a:buNone/>
              <a:defRPr sz="1400"/>
            </a:lvl1pPr>
            <a:lvl2pPr marL="456975" indent="0">
              <a:buNone/>
              <a:defRPr sz="1200"/>
            </a:lvl2pPr>
            <a:lvl3pPr marL="913948" indent="0">
              <a:buNone/>
              <a:defRPr sz="1000"/>
            </a:lvl3pPr>
            <a:lvl4pPr marL="1370921" indent="0">
              <a:buNone/>
              <a:defRPr sz="900"/>
            </a:lvl4pPr>
            <a:lvl5pPr marL="1827896" indent="0">
              <a:buNone/>
              <a:defRPr sz="900"/>
            </a:lvl5pPr>
            <a:lvl6pPr marL="2284869" indent="0">
              <a:buNone/>
              <a:defRPr sz="900"/>
            </a:lvl6pPr>
            <a:lvl7pPr marL="2741844" indent="0">
              <a:buNone/>
              <a:defRPr sz="900"/>
            </a:lvl7pPr>
            <a:lvl8pPr marL="3198817" indent="0">
              <a:buNone/>
              <a:defRPr sz="900"/>
            </a:lvl8pPr>
            <a:lvl9pPr marL="36557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F31A-0FB8-46A7-8E9D-968959EB7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 lIns="91395" tIns="45697" rIns="91395" bIns="45697"/>
          <a:lstStyle>
            <a:lvl1pPr marL="0" indent="0">
              <a:buNone/>
              <a:defRPr sz="3200"/>
            </a:lvl1pPr>
            <a:lvl2pPr marL="456975" indent="0">
              <a:buNone/>
              <a:defRPr sz="2800"/>
            </a:lvl2pPr>
            <a:lvl3pPr marL="913948" indent="0">
              <a:buNone/>
              <a:defRPr sz="2400"/>
            </a:lvl3pPr>
            <a:lvl4pPr marL="1370921" indent="0">
              <a:buNone/>
              <a:defRPr sz="2000"/>
            </a:lvl4pPr>
            <a:lvl5pPr marL="1827896" indent="0">
              <a:buNone/>
              <a:defRPr sz="2000"/>
            </a:lvl5pPr>
            <a:lvl6pPr marL="2284869" indent="0">
              <a:buNone/>
              <a:defRPr sz="2000"/>
            </a:lvl6pPr>
            <a:lvl7pPr marL="2741844" indent="0">
              <a:buNone/>
              <a:defRPr sz="2000"/>
            </a:lvl7pPr>
            <a:lvl8pPr marL="3198817" indent="0">
              <a:buNone/>
              <a:defRPr sz="2000"/>
            </a:lvl8pPr>
            <a:lvl9pPr marL="365579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 lIns="91395" tIns="45697" rIns="91395" bIns="45697"/>
          <a:lstStyle>
            <a:lvl1pPr marL="0" indent="0">
              <a:buNone/>
              <a:defRPr sz="1400"/>
            </a:lvl1pPr>
            <a:lvl2pPr marL="456975" indent="0">
              <a:buNone/>
              <a:defRPr sz="1200"/>
            </a:lvl2pPr>
            <a:lvl3pPr marL="913948" indent="0">
              <a:buNone/>
              <a:defRPr sz="1000"/>
            </a:lvl3pPr>
            <a:lvl4pPr marL="1370921" indent="0">
              <a:buNone/>
              <a:defRPr sz="900"/>
            </a:lvl4pPr>
            <a:lvl5pPr marL="1827896" indent="0">
              <a:buNone/>
              <a:defRPr sz="900"/>
            </a:lvl5pPr>
            <a:lvl6pPr marL="2284869" indent="0">
              <a:buNone/>
              <a:defRPr sz="900"/>
            </a:lvl6pPr>
            <a:lvl7pPr marL="2741844" indent="0">
              <a:buNone/>
              <a:defRPr sz="900"/>
            </a:lvl7pPr>
            <a:lvl8pPr marL="3198817" indent="0">
              <a:buNone/>
              <a:defRPr sz="900"/>
            </a:lvl8pPr>
            <a:lvl9pPr marL="365579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BEAC1-A6DF-46E0-9B4A-0E7551314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 userDrawn="1"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3975BA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91395" tIns="45697" rIns="91395" bIns="45697" anchor="ctr"/>
          <a:lstStyle/>
          <a:p>
            <a:endParaRPr lang="ru-RU"/>
          </a:p>
        </p:txBody>
      </p:sp>
      <p:sp>
        <p:nvSpPr>
          <p:cNvPr id="1027" name="Rectangle 12"/>
          <p:cNvSpPr>
            <a:spLocks noChangeArrowheads="1"/>
          </p:cNvSpPr>
          <p:nvPr userDrawn="1"/>
        </p:nvSpPr>
        <p:spPr bwMode="auto">
          <a:xfrm>
            <a:off x="0" y="4"/>
            <a:ext cx="9144000" cy="1412875"/>
          </a:xfrm>
          <a:prstGeom prst="rect">
            <a:avLst/>
          </a:prstGeom>
          <a:solidFill>
            <a:srgbClr val="3975BA">
              <a:alpha val="1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91395" tIns="45697" rIns="91395" bIns="45697" anchor="ctr"/>
          <a:lstStyle/>
          <a:p>
            <a:endParaRPr lang="ru-RU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7313" y="476250"/>
            <a:ext cx="5400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5" tIns="45697" rIns="91395" bIns="456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61150"/>
            <a:ext cx="2895600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395" tIns="45697" rIns="91395" bIns="45697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www.ra-national.ru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92" y="476253"/>
            <a:ext cx="549275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395" tIns="45697" rIns="91395" bIns="45697" numCol="1" anchor="ctr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C8C6B5-B034-4445-B001-046C960A6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14" descr="NRA_LOGO_RUS-for-MSOffic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23854" y="376238"/>
            <a:ext cx="194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6"/>
          <p:cNvSpPr>
            <a:spLocks noChangeShapeType="1"/>
          </p:cNvSpPr>
          <p:nvPr userDrawn="1"/>
        </p:nvSpPr>
        <p:spPr bwMode="auto">
          <a:xfrm>
            <a:off x="2627313" y="476250"/>
            <a:ext cx="0" cy="504825"/>
          </a:xfrm>
          <a:prstGeom prst="line">
            <a:avLst/>
          </a:prstGeom>
          <a:noFill/>
          <a:ln w="19050">
            <a:solidFill>
              <a:srgbClr val="3975BA"/>
            </a:solidFill>
            <a:round/>
            <a:headEnd/>
            <a:tailEnd/>
          </a:ln>
        </p:spPr>
        <p:txBody>
          <a:bodyPr lIns="91395" tIns="45697" rIns="91395" bIns="45697"/>
          <a:lstStyle/>
          <a:p>
            <a:endParaRPr lang="ru-RU"/>
          </a:p>
        </p:txBody>
      </p:sp>
      <p:sp>
        <p:nvSpPr>
          <p:cNvPr id="1033" name="Line 17"/>
          <p:cNvSpPr>
            <a:spLocks noChangeShapeType="1"/>
          </p:cNvSpPr>
          <p:nvPr userDrawn="1"/>
        </p:nvSpPr>
        <p:spPr bwMode="auto">
          <a:xfrm>
            <a:off x="8243888" y="476250"/>
            <a:ext cx="0" cy="504825"/>
          </a:xfrm>
          <a:prstGeom prst="line">
            <a:avLst/>
          </a:prstGeom>
          <a:noFill/>
          <a:ln w="19050">
            <a:solidFill>
              <a:srgbClr val="3975BA"/>
            </a:solidFill>
            <a:round/>
            <a:headEnd/>
            <a:tailEnd/>
          </a:ln>
        </p:spPr>
        <p:txBody>
          <a:bodyPr lIns="91395" tIns="45697" rIns="91395" bIns="45697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6975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3948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0921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7896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728" indent="-34272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583" indent="-28561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2436" indent="-228486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599409" indent="-228486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6382" indent="-228486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3356" indent="-2284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331" indent="-2284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304" indent="-2284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279" indent="-22848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75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48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21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96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869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844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817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792" algn="l" defTabSz="4569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bigstock_Three_business_people_standing_121619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Untitled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68867"/>
            <a:ext cx="9144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NRA_LOGO_RUS-for-MSOffi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7" y="5445129"/>
            <a:ext cx="2663825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8992" y="5334000"/>
            <a:ext cx="5499108" cy="1263650"/>
          </a:xfrm>
        </p:spPr>
        <p:txBody>
          <a:bodyPr/>
          <a:lstStyle/>
          <a:p>
            <a:pPr algn="r" eaLnBrk="1" hangingPunct="1"/>
            <a:r>
              <a:rPr lang="ru-RU" dirty="0" smtClean="0"/>
              <a:t>Применение рейтинга соответствия требованиям Шариата в России в системе принятия инвестиционных решений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Сукук</a:t>
            </a:r>
            <a:r>
              <a:rPr lang="ru-RU" dirty="0" smtClean="0"/>
              <a:t> – статистика и необходимые условия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www.ra-national.ru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5D3C98-3BF6-4E89-AC16-F8A451258D9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3672408" cy="240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35448"/>
            <a:ext cx="4831213" cy="27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38717" y="1834845"/>
            <a:ext cx="413327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Что </a:t>
            </a:r>
            <a:r>
              <a:rPr lang="ru-RU" sz="1400" b="1" dirty="0" smtClean="0"/>
              <a:t>необходимо</a:t>
            </a:r>
            <a:endParaRPr lang="ru-RU" sz="1400" b="1" dirty="0"/>
          </a:p>
          <a:p>
            <a:r>
              <a:rPr lang="ru-RU" sz="1400" i="1" dirty="0">
                <a:solidFill>
                  <a:srgbClr val="0070C0"/>
                </a:solidFill>
              </a:rPr>
              <a:t>- готовность политического и бизнес-сообщества способствовать развитию отрасли и оказывать поддержку;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 - образование центрального надзорного органа, контролирующего соблюдение принципов шариата;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- конкурентное ценообразование;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 - внедрение инструментов управления ликвидностью;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 - обучение персонала особенностям исламского финансирования</a:t>
            </a:r>
          </a:p>
          <a:p>
            <a:r>
              <a:rPr lang="ru-RU" sz="1400" b="1" dirty="0" smtClean="0"/>
              <a:t>Дополнение…</a:t>
            </a:r>
            <a:endParaRPr lang="ru-RU" sz="1400" b="1" dirty="0"/>
          </a:p>
          <a:p>
            <a:r>
              <a:rPr lang="ru-RU" sz="1400" i="1" dirty="0">
                <a:solidFill>
                  <a:srgbClr val="C00000"/>
                </a:solidFill>
              </a:rPr>
              <a:t>- профессиональные эксперты в области исламских финансов (консультанты)</a:t>
            </a:r>
          </a:p>
          <a:p>
            <a:r>
              <a:rPr lang="ru-RU" sz="1400" i="1" dirty="0">
                <a:solidFill>
                  <a:srgbClr val="C00000"/>
                </a:solidFill>
              </a:rPr>
              <a:t>- финансовые институты и фонды готовые работать и понимающие риски и особенности инструментов</a:t>
            </a:r>
          </a:p>
          <a:p>
            <a:r>
              <a:rPr lang="ru-RU" sz="1400" i="1" dirty="0">
                <a:solidFill>
                  <a:srgbClr val="C00000"/>
                </a:solidFill>
              </a:rPr>
              <a:t>- рейтинговые агентства – дающие уровень оценки в процессе принятия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39596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341442"/>
            <a:ext cx="8351838" cy="504825"/>
          </a:xfrm>
        </p:spPr>
        <p:txBody>
          <a:bodyPr/>
          <a:lstStyle/>
          <a:p>
            <a:pPr algn="ctr" eaLnBrk="1" hangingPunct="1"/>
            <a:r>
              <a:rPr lang="ru-RU" sz="2400" dirty="0">
                <a:solidFill>
                  <a:srgbClr val="3975BA"/>
                </a:solidFill>
              </a:rPr>
              <a:t>СПАСИБО ЗА ВНИМАНИЕ!</a:t>
            </a:r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582992" y="2136775"/>
            <a:ext cx="6389687" cy="3200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95" tIns="45697" rIns="91395" bIns="45697">
            <a:spAutoFit/>
          </a:bodyPr>
          <a:lstStyle/>
          <a:p>
            <a:r>
              <a:rPr lang="en-US" sz="1400" b="1" dirty="0"/>
              <a:t>123007, г. </a:t>
            </a:r>
            <a:r>
              <a:rPr lang="en-US" sz="1400" b="1" dirty="0" err="1"/>
              <a:t>Москва</a:t>
            </a:r>
            <a:r>
              <a:rPr lang="en-US" sz="1400" b="1" dirty="0"/>
              <a:t>, </a:t>
            </a:r>
            <a:r>
              <a:rPr lang="en-US" sz="1400" b="1" dirty="0" err="1"/>
              <a:t>Хорошевское</a:t>
            </a:r>
            <a:r>
              <a:rPr lang="en-US" sz="1400" b="1" dirty="0"/>
              <a:t> </a:t>
            </a:r>
            <a:r>
              <a:rPr lang="en-US" sz="1400" b="1" dirty="0" err="1"/>
              <a:t>шоссе</a:t>
            </a:r>
            <a:r>
              <a:rPr lang="en-US" sz="1400" b="1" dirty="0"/>
              <a:t>, д. 32А</a:t>
            </a:r>
          </a:p>
          <a:p>
            <a:r>
              <a:rPr lang="en-US" sz="1400" b="1" dirty="0" err="1"/>
              <a:t>тел</a:t>
            </a:r>
            <a:r>
              <a:rPr lang="en-US" sz="1400" b="1" dirty="0"/>
              <a:t>./</a:t>
            </a:r>
            <a:r>
              <a:rPr lang="en-US" sz="1400" b="1" dirty="0" err="1"/>
              <a:t>факс</a:t>
            </a:r>
            <a:r>
              <a:rPr lang="en-US" sz="1400" b="1" dirty="0"/>
              <a:t>: +7 (495) </a:t>
            </a:r>
            <a:r>
              <a:rPr lang="en-US" sz="1400" b="1" dirty="0" smtClean="0"/>
              <a:t>775-59-0</a:t>
            </a:r>
            <a:r>
              <a:rPr lang="ru-RU" sz="1400" b="1" dirty="0" smtClean="0"/>
              <a:t>2</a:t>
            </a:r>
            <a:r>
              <a:rPr lang="en-US" sz="1400" b="1" dirty="0" smtClean="0"/>
              <a:t>, 775-59-0</a:t>
            </a:r>
            <a:r>
              <a:rPr lang="ru-RU" sz="1400" b="1" dirty="0" smtClean="0"/>
              <a:t>1</a:t>
            </a:r>
            <a:r>
              <a:rPr lang="en-US" sz="1400" b="1" dirty="0" smtClean="0"/>
              <a:t> 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dirty="0"/>
              <a:t>www.ra-national.ru</a:t>
            </a:r>
          </a:p>
          <a:p>
            <a:endParaRPr lang="en-US" sz="1400" dirty="0"/>
          </a:p>
          <a:p>
            <a:r>
              <a:rPr lang="en-US" sz="1200" b="1" dirty="0" err="1">
                <a:solidFill>
                  <a:srgbClr val="3975BA"/>
                </a:solidFill>
              </a:rPr>
              <a:t>Участие</a:t>
            </a:r>
            <a:r>
              <a:rPr lang="en-US" sz="1200" b="1" dirty="0">
                <a:solidFill>
                  <a:srgbClr val="3975BA"/>
                </a:solidFill>
              </a:rPr>
              <a:t> в </a:t>
            </a:r>
            <a:r>
              <a:rPr lang="en-US" sz="1200" b="1" dirty="0" err="1">
                <a:solidFill>
                  <a:srgbClr val="3975BA"/>
                </a:solidFill>
              </a:rPr>
              <a:t>индивидуальных</a:t>
            </a:r>
            <a:r>
              <a:rPr lang="en-US" sz="1200" b="1" dirty="0">
                <a:solidFill>
                  <a:srgbClr val="3975BA"/>
                </a:solidFill>
              </a:rPr>
              <a:t> </a:t>
            </a:r>
            <a:r>
              <a:rPr lang="en-US" sz="1200" b="1" dirty="0" err="1">
                <a:solidFill>
                  <a:srgbClr val="3975BA"/>
                </a:solidFill>
              </a:rPr>
              <a:t>рейтингах</a:t>
            </a:r>
            <a:endParaRPr lang="en-US" sz="1200" dirty="0">
              <a:solidFill>
                <a:srgbClr val="3975BA"/>
              </a:solidFill>
            </a:endParaRPr>
          </a:p>
          <a:p>
            <a:r>
              <a:rPr lang="ru-RU" sz="1200" i="1" dirty="0">
                <a:solidFill>
                  <a:srgbClr val="3975BA"/>
                </a:solidFill>
              </a:rPr>
              <a:t>Управление развития</a:t>
            </a:r>
            <a:r>
              <a:rPr lang="en-US" sz="1200" i="1" dirty="0">
                <a:solidFill>
                  <a:srgbClr val="3975BA"/>
                </a:solidFill>
              </a:rPr>
              <a:t>: +7 (495) </a:t>
            </a:r>
            <a:r>
              <a:rPr lang="en-US" sz="1200" i="1" dirty="0" smtClean="0">
                <a:solidFill>
                  <a:srgbClr val="3975BA"/>
                </a:solidFill>
              </a:rPr>
              <a:t>775-59-0</a:t>
            </a:r>
            <a:r>
              <a:rPr lang="ru-RU" sz="1200" i="1" dirty="0">
                <a:solidFill>
                  <a:srgbClr val="3975BA"/>
                </a:solidFill>
              </a:rPr>
              <a:t>2</a:t>
            </a:r>
            <a:r>
              <a:rPr lang="en-US" sz="1200" i="1" dirty="0" smtClean="0">
                <a:solidFill>
                  <a:srgbClr val="3975BA"/>
                </a:solidFill>
              </a:rPr>
              <a:t> </a:t>
            </a:r>
            <a:r>
              <a:rPr lang="en-US" sz="1200" i="1" dirty="0">
                <a:solidFill>
                  <a:srgbClr val="3975BA"/>
                </a:solidFill>
              </a:rPr>
              <a:t>#1</a:t>
            </a:r>
            <a:r>
              <a:rPr lang="ru-RU" sz="1200" i="1" dirty="0">
                <a:solidFill>
                  <a:srgbClr val="3975BA"/>
                </a:solidFill>
              </a:rPr>
              <a:t>01</a:t>
            </a:r>
            <a:r>
              <a:rPr lang="en-US" sz="1200" i="1" dirty="0">
                <a:solidFill>
                  <a:srgbClr val="3975BA"/>
                </a:solidFill>
              </a:rPr>
              <a:t>, 104</a:t>
            </a:r>
          </a:p>
          <a:p>
            <a:r>
              <a:rPr lang="en-US" sz="1200" i="1" dirty="0">
                <a:solidFill>
                  <a:srgbClr val="3975BA"/>
                </a:solidFill>
              </a:rPr>
              <a:t>info@ra-national.ru</a:t>
            </a:r>
            <a:endParaRPr lang="en-US" sz="1200" dirty="0">
              <a:solidFill>
                <a:srgbClr val="3975BA"/>
              </a:solidFill>
            </a:endParaRPr>
          </a:p>
          <a:p>
            <a:endParaRPr lang="en-US" sz="1200" dirty="0">
              <a:solidFill>
                <a:srgbClr val="3975BA"/>
              </a:solidFill>
            </a:endParaRPr>
          </a:p>
          <a:p>
            <a:r>
              <a:rPr lang="en-US" sz="1200" b="1" dirty="0" err="1">
                <a:solidFill>
                  <a:srgbClr val="3975BA"/>
                </a:solidFill>
              </a:rPr>
              <a:t>Участие</a:t>
            </a:r>
            <a:r>
              <a:rPr lang="en-US" sz="1200" b="1" dirty="0">
                <a:solidFill>
                  <a:srgbClr val="3975BA"/>
                </a:solidFill>
              </a:rPr>
              <a:t> в </a:t>
            </a:r>
            <a:r>
              <a:rPr lang="en-US" sz="1200" b="1" dirty="0" err="1">
                <a:solidFill>
                  <a:srgbClr val="3975BA"/>
                </a:solidFill>
              </a:rPr>
              <a:t>рэнкингах</a:t>
            </a:r>
            <a:r>
              <a:rPr lang="en-US" sz="1200" b="1" dirty="0">
                <a:solidFill>
                  <a:srgbClr val="3975BA"/>
                </a:solidFill>
              </a:rPr>
              <a:t> и </a:t>
            </a:r>
            <a:r>
              <a:rPr lang="en-US" sz="1200" b="1" dirty="0" err="1">
                <a:solidFill>
                  <a:srgbClr val="3975BA"/>
                </a:solidFill>
              </a:rPr>
              <a:t>дистанционных</a:t>
            </a:r>
            <a:r>
              <a:rPr lang="en-US" sz="1200" b="1" dirty="0">
                <a:solidFill>
                  <a:srgbClr val="3975BA"/>
                </a:solidFill>
              </a:rPr>
              <a:t> </a:t>
            </a:r>
            <a:r>
              <a:rPr lang="en-US" sz="1200" b="1" dirty="0" err="1">
                <a:solidFill>
                  <a:srgbClr val="3975BA"/>
                </a:solidFill>
              </a:rPr>
              <a:t>рейтингах</a:t>
            </a:r>
            <a:endParaRPr lang="en-US" sz="1200" dirty="0">
              <a:solidFill>
                <a:srgbClr val="3975BA"/>
              </a:solidFill>
            </a:endParaRPr>
          </a:p>
          <a:p>
            <a:r>
              <a:rPr lang="en-US" sz="1200" i="1" dirty="0" err="1">
                <a:solidFill>
                  <a:srgbClr val="3975BA"/>
                </a:solidFill>
              </a:rPr>
              <a:t>Аналитическое</a:t>
            </a:r>
            <a:r>
              <a:rPr lang="en-US" sz="1200" i="1" dirty="0">
                <a:solidFill>
                  <a:srgbClr val="3975BA"/>
                </a:solidFill>
              </a:rPr>
              <a:t> </a:t>
            </a:r>
            <a:r>
              <a:rPr lang="en-US" sz="1200" i="1" dirty="0" err="1">
                <a:solidFill>
                  <a:srgbClr val="3975BA"/>
                </a:solidFill>
              </a:rPr>
              <a:t>управление</a:t>
            </a:r>
            <a:r>
              <a:rPr lang="en-US" sz="1200" i="1" dirty="0">
                <a:solidFill>
                  <a:srgbClr val="3975BA"/>
                </a:solidFill>
              </a:rPr>
              <a:t>: +7 (495) </a:t>
            </a:r>
            <a:r>
              <a:rPr lang="en-US" sz="1200" i="1" dirty="0" smtClean="0">
                <a:solidFill>
                  <a:srgbClr val="3975BA"/>
                </a:solidFill>
              </a:rPr>
              <a:t>775-59-0</a:t>
            </a:r>
            <a:r>
              <a:rPr lang="ru-RU" sz="1200" i="1" dirty="0" smtClean="0">
                <a:solidFill>
                  <a:srgbClr val="3975BA"/>
                </a:solidFill>
              </a:rPr>
              <a:t>2</a:t>
            </a:r>
            <a:r>
              <a:rPr lang="en-US" sz="1200" i="1" dirty="0" smtClean="0">
                <a:solidFill>
                  <a:srgbClr val="3975BA"/>
                </a:solidFill>
              </a:rPr>
              <a:t> </a:t>
            </a:r>
            <a:r>
              <a:rPr lang="en-US" sz="1200" i="1" dirty="0">
                <a:solidFill>
                  <a:srgbClr val="3975BA"/>
                </a:solidFill>
              </a:rPr>
              <a:t>#1</a:t>
            </a:r>
            <a:r>
              <a:rPr lang="ru-RU" sz="1200" i="1" dirty="0">
                <a:solidFill>
                  <a:srgbClr val="3975BA"/>
                </a:solidFill>
              </a:rPr>
              <a:t>08</a:t>
            </a:r>
            <a:endParaRPr lang="en-US" sz="1200" i="1" dirty="0">
              <a:solidFill>
                <a:srgbClr val="3975BA"/>
              </a:solidFill>
            </a:endParaRPr>
          </a:p>
          <a:p>
            <a:r>
              <a:rPr lang="en-US" sz="1200" i="1" dirty="0">
                <a:solidFill>
                  <a:srgbClr val="3975BA"/>
                </a:solidFill>
              </a:rPr>
              <a:t>info@ra-national.ru</a:t>
            </a:r>
            <a:endParaRPr lang="en-US" sz="1200" dirty="0">
              <a:solidFill>
                <a:srgbClr val="3975BA"/>
              </a:solidFill>
            </a:endParaRPr>
          </a:p>
          <a:p>
            <a:endParaRPr lang="en-US" sz="1200" dirty="0">
              <a:solidFill>
                <a:srgbClr val="3975BA"/>
              </a:solidFill>
            </a:endParaRPr>
          </a:p>
          <a:p>
            <a:r>
              <a:rPr lang="en-US" sz="1200" b="1" dirty="0" err="1">
                <a:solidFill>
                  <a:srgbClr val="3975BA"/>
                </a:solidFill>
              </a:rPr>
              <a:t>Информационное</a:t>
            </a:r>
            <a:r>
              <a:rPr lang="en-US" sz="1200" b="1" dirty="0">
                <a:solidFill>
                  <a:srgbClr val="3975BA"/>
                </a:solidFill>
              </a:rPr>
              <a:t> </a:t>
            </a:r>
            <a:r>
              <a:rPr lang="en-US" sz="1200" b="1" dirty="0" err="1">
                <a:solidFill>
                  <a:srgbClr val="3975BA"/>
                </a:solidFill>
              </a:rPr>
              <a:t>сотрудничество</a:t>
            </a:r>
            <a:r>
              <a:rPr lang="en-US" sz="1200" b="1" dirty="0">
                <a:solidFill>
                  <a:srgbClr val="3975BA"/>
                </a:solidFill>
              </a:rPr>
              <a:t>, </a:t>
            </a:r>
            <a:r>
              <a:rPr lang="en-US" sz="1200" b="1" dirty="0" err="1">
                <a:solidFill>
                  <a:srgbClr val="3975BA"/>
                </a:solidFill>
              </a:rPr>
              <a:t>участие</a:t>
            </a:r>
            <a:r>
              <a:rPr lang="en-US" sz="1200" b="1" dirty="0">
                <a:solidFill>
                  <a:srgbClr val="3975BA"/>
                </a:solidFill>
              </a:rPr>
              <a:t> в </a:t>
            </a:r>
            <a:r>
              <a:rPr lang="en-US" sz="1200" b="1" dirty="0" err="1">
                <a:solidFill>
                  <a:srgbClr val="3975BA"/>
                </a:solidFill>
              </a:rPr>
              <a:t>конференциях</a:t>
            </a:r>
            <a:endParaRPr lang="en-US" sz="1200" dirty="0">
              <a:solidFill>
                <a:srgbClr val="3975BA"/>
              </a:solidFill>
            </a:endParaRPr>
          </a:p>
          <a:p>
            <a:r>
              <a:rPr lang="en-US" sz="1200" i="1" dirty="0" err="1">
                <a:solidFill>
                  <a:srgbClr val="3975BA"/>
                </a:solidFill>
              </a:rPr>
              <a:t>Управление</a:t>
            </a:r>
            <a:r>
              <a:rPr lang="en-US" sz="1200" i="1" dirty="0">
                <a:solidFill>
                  <a:srgbClr val="3975BA"/>
                </a:solidFill>
              </a:rPr>
              <a:t> </a:t>
            </a:r>
            <a:r>
              <a:rPr lang="en-US" sz="1200" i="1" dirty="0" err="1">
                <a:solidFill>
                  <a:srgbClr val="3975BA"/>
                </a:solidFill>
              </a:rPr>
              <a:t>по</a:t>
            </a:r>
            <a:r>
              <a:rPr lang="en-US" sz="1200" i="1" dirty="0">
                <a:solidFill>
                  <a:srgbClr val="3975BA"/>
                </a:solidFill>
              </a:rPr>
              <a:t> </a:t>
            </a:r>
            <a:r>
              <a:rPr lang="en-US" sz="1200" i="1" dirty="0" err="1">
                <a:solidFill>
                  <a:srgbClr val="3975BA"/>
                </a:solidFill>
              </a:rPr>
              <a:t>связям</a:t>
            </a:r>
            <a:r>
              <a:rPr lang="en-US" sz="1200" i="1" dirty="0">
                <a:solidFill>
                  <a:srgbClr val="3975BA"/>
                </a:solidFill>
              </a:rPr>
              <a:t> с </a:t>
            </a:r>
            <a:r>
              <a:rPr lang="en-US" sz="1200" i="1" dirty="0" err="1">
                <a:solidFill>
                  <a:srgbClr val="3975BA"/>
                </a:solidFill>
              </a:rPr>
              <a:t>общественностью</a:t>
            </a:r>
            <a:r>
              <a:rPr lang="en-US" sz="1200" i="1" dirty="0">
                <a:solidFill>
                  <a:srgbClr val="3975BA"/>
                </a:solidFill>
              </a:rPr>
              <a:t>: +7 (495) </a:t>
            </a:r>
            <a:r>
              <a:rPr lang="en-US" sz="1200" i="1" dirty="0" smtClean="0">
                <a:solidFill>
                  <a:srgbClr val="3975BA"/>
                </a:solidFill>
              </a:rPr>
              <a:t>775-59-0</a:t>
            </a:r>
            <a:r>
              <a:rPr lang="ru-RU" sz="1200" i="1" dirty="0" smtClean="0">
                <a:solidFill>
                  <a:srgbClr val="3975BA"/>
                </a:solidFill>
              </a:rPr>
              <a:t>2</a:t>
            </a:r>
            <a:r>
              <a:rPr lang="en-US" sz="1200" i="1" dirty="0" smtClean="0">
                <a:solidFill>
                  <a:srgbClr val="3975BA"/>
                </a:solidFill>
              </a:rPr>
              <a:t> </a:t>
            </a:r>
            <a:r>
              <a:rPr lang="en-US" sz="1200" i="1" dirty="0">
                <a:solidFill>
                  <a:srgbClr val="3975BA"/>
                </a:solidFill>
              </a:rPr>
              <a:t>#</a:t>
            </a:r>
            <a:r>
              <a:rPr lang="en-US" sz="1200" i="1" dirty="0" smtClean="0">
                <a:solidFill>
                  <a:srgbClr val="3975BA"/>
                </a:solidFill>
              </a:rPr>
              <a:t>1</a:t>
            </a:r>
            <a:r>
              <a:rPr lang="ru-RU" sz="1200" i="1" dirty="0" smtClean="0">
                <a:solidFill>
                  <a:srgbClr val="3975BA"/>
                </a:solidFill>
              </a:rPr>
              <a:t>04</a:t>
            </a:r>
            <a:endParaRPr lang="en-US" sz="1200" i="1" dirty="0">
              <a:solidFill>
                <a:srgbClr val="3975BA"/>
              </a:solidFill>
            </a:endParaRPr>
          </a:p>
          <a:p>
            <a:r>
              <a:rPr lang="en-US" sz="1200" i="1" dirty="0">
                <a:solidFill>
                  <a:srgbClr val="3975BA"/>
                </a:solidFill>
              </a:rPr>
              <a:t>pr@ra-national.ru</a:t>
            </a:r>
            <a:endParaRPr lang="ru-RU" sz="1200" i="1" dirty="0">
              <a:solidFill>
                <a:srgbClr val="3975BA"/>
              </a:solidFill>
            </a:endParaRPr>
          </a:p>
        </p:txBody>
      </p:sp>
      <p:sp>
        <p:nvSpPr>
          <p:cNvPr id="12292" name="Line 8"/>
          <p:cNvSpPr>
            <a:spLocks noChangeShapeType="1"/>
          </p:cNvSpPr>
          <p:nvPr/>
        </p:nvSpPr>
        <p:spPr bwMode="auto">
          <a:xfrm>
            <a:off x="3455988" y="2203453"/>
            <a:ext cx="0" cy="3024188"/>
          </a:xfrm>
          <a:prstGeom prst="line">
            <a:avLst/>
          </a:prstGeom>
          <a:noFill/>
          <a:ln w="19050">
            <a:solidFill>
              <a:srgbClr val="3975BA"/>
            </a:solidFill>
            <a:round/>
            <a:headEnd/>
            <a:tailEnd/>
          </a:ln>
        </p:spPr>
        <p:txBody>
          <a:bodyPr lIns="91395" tIns="45697" rIns="91395" bIns="45697"/>
          <a:lstStyle/>
          <a:p>
            <a:endParaRPr lang="ru-RU"/>
          </a:p>
        </p:txBody>
      </p:sp>
      <p:pic>
        <p:nvPicPr>
          <p:cNvPr id="12293" name="Picture 9" descr="NRA_LOGO_RUS-for-MSOff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92" y="2917829"/>
            <a:ext cx="2663825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 bwMode="auto">
          <a:xfrm>
            <a:off x="102807" y="1212057"/>
            <a:ext cx="9041193" cy="1814092"/>
          </a:xfrm>
          <a:prstGeom prst="round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u="sng" dirty="0">
                <a:solidFill>
                  <a:srgbClr val="000000"/>
                </a:solidFill>
              </a:rPr>
              <a:t>Один из позитивных факторов - наличие стабильного российско-арабского товарооборота.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товарооборота остается низкой не более 2-3%.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Арабские монархии, особенно Саудовская Аравия, Кувейт, ОАЭ, Катар, Бахрейн – крупные источники долгосрочных капиталов.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инвестиционных фондов только ОАЭ, по некоторым оценкам, превышают 1 трлн долл.</a:t>
            </a:r>
          </a:p>
        </p:txBody>
      </p:sp>
      <p:sp>
        <p:nvSpPr>
          <p:cNvPr id="409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www.ra-national.ru</a:t>
            </a:r>
            <a:endParaRPr lang="ru-RU" smtClean="0"/>
          </a:p>
        </p:txBody>
      </p:sp>
      <p:sp>
        <p:nvSpPr>
          <p:cNvPr id="409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DA942E-BA53-499B-8F7D-C35142E0D996}" type="slidenum">
              <a:rPr lang="ru-RU" smtClean="0">
                <a:latin typeface="Arial" charset="0"/>
                <a:cs typeface="Arial" charset="0"/>
              </a:rPr>
              <a:pPr/>
              <a:t>2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400" dirty="0"/>
              <a:t>История  вопроса и текущее состояние  долевых инвестиций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91783" y="4084104"/>
            <a:ext cx="8901461" cy="2577046"/>
          </a:xfrm>
          <a:prstGeom prst="round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u="sng" dirty="0">
                <a:solidFill>
                  <a:srgbClr val="000000"/>
                </a:solidFill>
              </a:rPr>
              <a:t>Инвесторы в большинстве своем рассматривают Россию преимущественно как рынок повышенного риска.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успешные проекты по инвестициям в инфраструктуру в России, однако такие проекты единичны.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этих проектов инвестировалась за счет так называемых «возвратных инвестиций» (российские средства инвестируемые через фонды зарегистрированные в арабских государствах).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часть инвестиций осуществлялась  по линии мусульманских общин и под рекомендации советов муфтиев осуществляющих свою деятельность в отдельных регионах.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81625" y="3054721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/>
              <a:t>Потенциальный интерес к инвестициям в Россию достаточно высок.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интерес у инвесторов вызывают инфраструктурные проекты, земельные фонды сельхоз назначения, транспортные терминалы и </a:t>
            </a:r>
            <a:r>
              <a:rPr lang="ru-RU" sz="1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д.р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www.ra-national.ru</a:t>
            </a: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5123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C33ED8-8B76-433D-BBE6-BC7D9721AAEC}" type="slidenum">
              <a:rPr 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3</a:t>
            </a:fld>
            <a:endParaRPr 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400" dirty="0"/>
              <a:t>Что тормозит инвестиции  в Россию</a:t>
            </a:r>
          </a:p>
        </p:txBody>
      </p:sp>
      <p:sp>
        <p:nvSpPr>
          <p:cNvPr id="5125" name="Rectangle 1"/>
          <p:cNvSpPr>
            <a:spLocks noChangeArrowheads="1"/>
          </p:cNvSpPr>
          <p:nvPr/>
        </p:nvSpPr>
        <p:spPr bwMode="auto">
          <a:xfrm>
            <a:off x="0" y="1384757"/>
            <a:ext cx="9131060" cy="5262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5" tIns="45697" rIns="91395" bIns="45697" anchor="ctr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ru-RU" sz="1600" dirty="0">
                <a:solidFill>
                  <a:srgbClr val="000000"/>
                </a:solidFill>
                <a:latin typeface="+mj-lt"/>
              </a:rPr>
              <a:t>Многие арабские фонды инвестируют не по классическим схемам принятым в западном </a:t>
            </a:r>
            <a:r>
              <a:rPr lang="ru-RU" sz="1600" dirty="0" smtClean="0">
                <a:solidFill>
                  <a:srgbClr val="000000"/>
                </a:solidFill>
                <a:latin typeface="+mj-lt"/>
              </a:rPr>
              <a:t>бизнесе, </a:t>
            </a:r>
            <a:r>
              <a:rPr lang="ru-RU" sz="1600" dirty="0">
                <a:solidFill>
                  <a:srgbClr val="000000"/>
                </a:solidFill>
                <a:latin typeface="+mj-lt"/>
              </a:rPr>
              <a:t>а основываясь на принципах соответствия объекта инвестирования шариатским требованиям</a:t>
            </a:r>
          </a:p>
          <a:p>
            <a:pPr marL="400050" indent="-400050" algn="just">
              <a:buFont typeface="+mj-lt"/>
              <a:buAutoNum type="romanUcPeriod"/>
            </a:pPr>
            <a:endParaRPr lang="ru-RU" sz="1600" dirty="0" smtClean="0">
              <a:solidFill>
                <a:srgbClr val="3975BA"/>
              </a:solidFill>
              <a:latin typeface="+mj-lt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ru-RU" sz="1600" dirty="0" smtClean="0">
                <a:solidFill>
                  <a:srgbClr val="3975BA"/>
                </a:solidFill>
                <a:latin typeface="+mj-lt"/>
              </a:rPr>
              <a:t>В </a:t>
            </a:r>
            <a:r>
              <a:rPr lang="ru-RU" sz="1600" dirty="0">
                <a:solidFill>
                  <a:srgbClr val="3975BA"/>
                </a:solidFill>
                <a:latin typeface="+mj-lt"/>
              </a:rPr>
              <a:t>России отсутствует практика качественного проведения </a:t>
            </a:r>
            <a:r>
              <a:rPr lang="en-US" sz="1600" dirty="0">
                <a:solidFill>
                  <a:srgbClr val="3975BA"/>
                </a:solidFill>
                <a:latin typeface="+mj-lt"/>
              </a:rPr>
              <a:t>road-show</a:t>
            </a:r>
            <a:r>
              <a:rPr lang="ru-RU" sz="1600" dirty="0">
                <a:solidFill>
                  <a:srgbClr val="3975BA"/>
                </a:solidFill>
                <a:latin typeface="+mj-lt"/>
              </a:rPr>
              <a:t> для инвесторов на уровне регионов. </a:t>
            </a:r>
          </a:p>
          <a:p>
            <a:pPr marL="400050" indent="-400050" algn="just">
              <a:buFont typeface="+mj-lt"/>
              <a:buAutoNum type="romanUcPeriod"/>
            </a:pPr>
            <a:endParaRPr lang="ru-RU" sz="1600" dirty="0" smtClean="0">
              <a:latin typeface="+mj-lt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ru-RU" sz="1600" dirty="0" smtClean="0">
                <a:latin typeface="+mj-lt"/>
              </a:rPr>
              <a:t>Информационная </a:t>
            </a:r>
            <a:r>
              <a:rPr lang="ru-RU" sz="1600" dirty="0">
                <a:latin typeface="+mj-lt"/>
              </a:rPr>
              <a:t>закрытость России увеличивает риски инвесторов и снижает их потенциальную активность. </a:t>
            </a:r>
          </a:p>
          <a:p>
            <a:pPr marL="400050" indent="-400050" algn="just">
              <a:buFont typeface="+mj-lt"/>
              <a:buAutoNum type="romanUcPeriod"/>
            </a:pPr>
            <a:endParaRPr lang="ru-RU" sz="1600" dirty="0" smtClean="0">
              <a:solidFill>
                <a:srgbClr val="3975BA"/>
              </a:solidFill>
              <a:latin typeface="+mj-lt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ru-RU" sz="1600" dirty="0" smtClean="0">
                <a:solidFill>
                  <a:srgbClr val="3975BA"/>
                </a:solidFill>
                <a:latin typeface="+mj-lt"/>
              </a:rPr>
              <a:t>Отсутствие законов, регламентирующих </a:t>
            </a:r>
            <a:r>
              <a:rPr lang="ru-RU" sz="1600" dirty="0">
                <a:solidFill>
                  <a:srgbClr val="3975BA"/>
                </a:solidFill>
                <a:latin typeface="+mj-lt"/>
              </a:rPr>
              <a:t>«альтернативные формы» </a:t>
            </a:r>
            <a:r>
              <a:rPr lang="ru-RU" sz="1600" dirty="0" smtClean="0">
                <a:solidFill>
                  <a:srgbClr val="3975BA"/>
                </a:solidFill>
                <a:latin typeface="+mj-lt"/>
              </a:rPr>
              <a:t>инвестирования, а также </a:t>
            </a:r>
            <a:r>
              <a:rPr lang="ru-RU" sz="1600" dirty="0">
                <a:solidFill>
                  <a:srgbClr val="3975BA"/>
                </a:solidFill>
                <a:latin typeface="+mj-lt"/>
              </a:rPr>
              <a:t>полноценных законов о защите прав иностранных инвесторов. </a:t>
            </a:r>
          </a:p>
          <a:p>
            <a:pPr marL="400050" indent="-400050" algn="just">
              <a:buFont typeface="+mj-lt"/>
              <a:buAutoNum type="romanUcPeriod"/>
            </a:pPr>
            <a:endParaRPr lang="ru-RU" sz="1600" b="1" dirty="0" smtClean="0">
              <a:latin typeface="+mj-lt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ru-RU" sz="1600" b="1" dirty="0" smtClean="0">
                <a:latin typeface="+mj-lt"/>
              </a:rPr>
              <a:t>Отсутствие </a:t>
            </a:r>
            <a:r>
              <a:rPr lang="ru-RU" sz="1600" b="1" dirty="0">
                <a:latin typeface="+mj-lt"/>
              </a:rPr>
              <a:t>критериев оценки проектов на предмет уровня соответствия шариатским требованиям деятельности компаний или инвестиционных и финансовых продуктов. </a:t>
            </a:r>
          </a:p>
          <a:p>
            <a:pPr marL="400050" indent="-400050" algn="just">
              <a:buFont typeface="+mj-lt"/>
              <a:buAutoNum type="romanUcPeriod"/>
            </a:pPr>
            <a:endParaRPr lang="ru-RU" sz="1600" dirty="0" smtClean="0">
              <a:solidFill>
                <a:srgbClr val="3975BA"/>
              </a:solidFill>
              <a:latin typeface="+mj-lt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ru-RU" sz="1600" dirty="0" smtClean="0">
                <a:solidFill>
                  <a:srgbClr val="3975BA"/>
                </a:solidFill>
                <a:latin typeface="+mj-lt"/>
              </a:rPr>
              <a:t>Ограниченные </a:t>
            </a:r>
            <a:r>
              <a:rPr lang="ru-RU" sz="1600" dirty="0">
                <a:solidFill>
                  <a:srgbClr val="3975BA"/>
                </a:solidFill>
                <a:latin typeface="+mj-lt"/>
              </a:rPr>
              <a:t>возможности в России по выпуску финансовых </a:t>
            </a:r>
            <a:r>
              <a:rPr lang="ru-RU" sz="1600" dirty="0" smtClean="0">
                <a:solidFill>
                  <a:srgbClr val="3975BA"/>
                </a:solidFill>
                <a:latin typeface="+mj-lt"/>
              </a:rPr>
              <a:t>продуктов, </a:t>
            </a:r>
            <a:r>
              <a:rPr lang="ru-RU" sz="1600" dirty="0">
                <a:solidFill>
                  <a:srgbClr val="3975BA"/>
                </a:solidFill>
                <a:latin typeface="+mj-lt"/>
              </a:rPr>
              <a:t>соответствующих шариатским </a:t>
            </a:r>
            <a:r>
              <a:rPr lang="ru-RU" sz="1600" dirty="0" smtClean="0">
                <a:solidFill>
                  <a:srgbClr val="3975BA"/>
                </a:solidFill>
                <a:latin typeface="+mj-lt"/>
              </a:rPr>
              <a:t>требованиям</a:t>
            </a:r>
            <a:endParaRPr lang="en-US" sz="1600" dirty="0" smtClean="0">
              <a:solidFill>
                <a:srgbClr val="3975BA"/>
              </a:solidFill>
              <a:latin typeface="+mj-lt"/>
            </a:endParaRPr>
          </a:p>
          <a:p>
            <a:pPr marL="400050" indent="-400050" algn="just">
              <a:buFont typeface="+mj-lt"/>
              <a:buAutoNum type="romanUcPeriod"/>
            </a:pPr>
            <a:endParaRPr lang="ru-RU" sz="1600" dirty="0" smtClean="0">
              <a:solidFill>
                <a:srgbClr val="3975BA"/>
              </a:solidFill>
              <a:latin typeface="+mj-lt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ru-RU" sz="1600" dirty="0" smtClean="0">
                <a:latin typeface="+mj-lt"/>
              </a:rPr>
              <a:t>Уровень суверенного рейтинга и тренд на его снижение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и рейтинговые оценки  в системе принятия инвестиционных решений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www.ra-national.ru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5D3C98-3BF6-4E89-AC16-F8A451258D9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23659061"/>
              </p:ext>
            </p:extLst>
          </p:nvPr>
        </p:nvGraphicFramePr>
        <p:xfrm>
          <a:off x="188292" y="1556792"/>
          <a:ext cx="8955707" cy="4676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Рейтинг соответствия требованиям Шариата 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 bwMode="auto">
          <a:xfrm>
            <a:off x="179512" y="2564908"/>
            <a:ext cx="8856984" cy="3960436"/>
          </a:xfrm>
          <a:noFill/>
          <a:ln>
            <a:miter lim="800000"/>
            <a:headEnd/>
            <a:tailEnd/>
          </a:ln>
        </p:spPr>
        <p:txBody>
          <a:bodyPr wrap="square" lIns="91395" tIns="45697" rIns="91395" bIns="45697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ru-RU" sz="2000" b="1" dirty="0"/>
              <a:t>Составляющие рейтинга</a:t>
            </a:r>
            <a:r>
              <a:rPr lang="en-US" sz="2000" b="1" dirty="0"/>
              <a:t>:</a:t>
            </a:r>
            <a:endParaRPr lang="ru-RU" sz="2000" b="1" dirty="0"/>
          </a:p>
          <a:p>
            <a:r>
              <a:rPr lang="ru-RU" sz="1800" dirty="0" smtClean="0"/>
              <a:t>Список </a:t>
            </a:r>
            <a:r>
              <a:rPr lang="ru-RU" sz="1800" dirty="0"/>
              <a:t>наиболее часто встречающихся требований Шариата к деятельности коммерческих </a:t>
            </a:r>
            <a:r>
              <a:rPr lang="ru-RU" sz="1800" dirty="0" smtClean="0"/>
              <a:t>структур</a:t>
            </a:r>
            <a:r>
              <a:rPr lang="ru-RU" sz="1800" dirty="0"/>
              <a:t>,</a:t>
            </a:r>
            <a:r>
              <a:rPr lang="ru-RU" sz="1800" dirty="0" smtClean="0"/>
              <a:t> </a:t>
            </a:r>
            <a:r>
              <a:rPr lang="ru-RU" sz="1800" dirty="0"/>
              <a:t>по которым у шариатских экспертов существует в целом единодушие. </a:t>
            </a:r>
            <a:endParaRPr lang="en-US" sz="1800" dirty="0"/>
          </a:p>
          <a:p>
            <a:r>
              <a:rPr lang="ru-RU" sz="1800" dirty="0" smtClean="0"/>
              <a:t>Список </a:t>
            </a:r>
            <a:r>
              <a:rPr lang="ru-RU" sz="1800" dirty="0"/>
              <a:t>запрашиваемой информации для рейтинговой модели</a:t>
            </a:r>
          </a:p>
          <a:p>
            <a:r>
              <a:rPr lang="ru-RU" sz="1800" dirty="0" smtClean="0"/>
              <a:t>Полнота </a:t>
            </a:r>
            <a:r>
              <a:rPr lang="ru-RU" sz="1800" dirty="0"/>
              <a:t>и честность в раскрытии информации </a:t>
            </a:r>
          </a:p>
          <a:p>
            <a:r>
              <a:rPr lang="ru-RU" sz="1800" dirty="0" smtClean="0"/>
              <a:t>Рейтинговая </a:t>
            </a:r>
            <a:r>
              <a:rPr lang="ru-RU" sz="1800" dirty="0"/>
              <a:t>модель с весами</a:t>
            </a:r>
          </a:p>
          <a:p>
            <a:r>
              <a:rPr lang="ru-RU" sz="1800" dirty="0" smtClean="0"/>
              <a:t>Экспертный </a:t>
            </a:r>
            <a:r>
              <a:rPr lang="ru-RU" sz="1800" dirty="0"/>
              <a:t>совет </a:t>
            </a:r>
            <a:r>
              <a:rPr lang="ru-RU" sz="1800"/>
              <a:t>при </a:t>
            </a:r>
            <a:r>
              <a:rPr lang="ru-RU" sz="1800" smtClean="0"/>
              <a:t>НРА, </a:t>
            </a:r>
            <a:r>
              <a:rPr lang="ru-RU" sz="1800" dirty="0"/>
              <a:t>принимающий окончательное решение по уровню присвоенного , или </a:t>
            </a:r>
            <a:r>
              <a:rPr lang="ru-RU" sz="1800"/>
              <a:t>пересмотренного </a:t>
            </a:r>
            <a:r>
              <a:rPr lang="ru-RU" sz="1800" smtClean="0"/>
              <a:t>рейтинга</a:t>
            </a:r>
            <a:r>
              <a:rPr lang="ru-RU" sz="1800"/>
              <a:t> </a:t>
            </a:r>
            <a:r>
              <a:rPr lang="ru-RU" sz="1800" smtClean="0"/>
              <a:t>(в </a:t>
            </a:r>
            <a:r>
              <a:rPr lang="ru-RU" sz="1800" dirty="0"/>
              <a:t>составе общепризнанные эксперты в области исламских финансов)</a:t>
            </a:r>
          </a:p>
          <a:p>
            <a:r>
              <a:rPr lang="ru-RU" sz="1800" dirty="0" smtClean="0"/>
              <a:t>Пресс-релиз </a:t>
            </a:r>
            <a:r>
              <a:rPr lang="ru-RU" sz="1800" dirty="0"/>
              <a:t>НРА о рейтинговом действии, публикуемый на сайте агентства.</a:t>
            </a:r>
          </a:p>
          <a:p>
            <a:r>
              <a:rPr lang="ru-RU" sz="1800" dirty="0" smtClean="0"/>
              <a:t>Заявление </a:t>
            </a:r>
            <a:r>
              <a:rPr lang="ru-RU" sz="1800" dirty="0"/>
              <a:t>оцениваемой компании о присвоении рейтинга НРА</a:t>
            </a:r>
          </a:p>
        </p:txBody>
      </p:sp>
      <p:sp>
        <p:nvSpPr>
          <p:cNvPr id="614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www.ra-national.ru</a:t>
            </a:r>
            <a:endParaRPr lang="ru-RU" smtClean="0"/>
          </a:p>
        </p:txBody>
      </p:sp>
      <p:sp>
        <p:nvSpPr>
          <p:cNvPr id="614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D3C249-C614-47F2-8F55-369EE4D2DEBE}" type="slidenum">
              <a:rPr lang="ru-RU" smtClean="0">
                <a:latin typeface="Arial" charset="0"/>
                <a:cs typeface="Arial" charset="0"/>
              </a:rPr>
              <a:pPr/>
              <a:t>5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79512" y="1340768"/>
            <a:ext cx="8923744" cy="1195568"/>
          </a:xfrm>
          <a:prstGeom prst="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91395" tIns="45697" rIns="91395" bIns="45697"/>
          <a:lstStyle/>
          <a:p>
            <a:r>
              <a:rPr lang="ru-RU" b="1" dirty="0"/>
              <a:t>Методика рейтинга соответствия требованиям Шариата получила одобрение экономическим департаментом Совета муфтиев России, и  Российской ассоциацией экспертов по исламскому финансированию (РАЭИФ)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www.ra-national.ru</a:t>
            </a:r>
            <a:endParaRPr lang="ru-RU" smtClean="0"/>
          </a:p>
        </p:txBody>
      </p:sp>
      <p:sp>
        <p:nvSpPr>
          <p:cNvPr id="7171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F234E6-4E33-4572-9611-6EA3C2986143}" type="slidenum">
              <a:rPr lang="ru-RU" smtClean="0">
                <a:latin typeface="Arial" charset="0"/>
                <a:cs typeface="Arial" charset="0"/>
              </a:rPr>
              <a:pPr/>
              <a:t>6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Информация необходимая для расчета уровня рейтинга соответствия деятельности компании</a:t>
            </a:r>
          </a:p>
        </p:txBody>
      </p:sp>
      <p:sp>
        <p:nvSpPr>
          <p:cNvPr id="7173" name="Прямоугольник 3"/>
          <p:cNvSpPr>
            <a:spLocks noChangeArrowheads="1"/>
          </p:cNvSpPr>
          <p:nvPr/>
        </p:nvSpPr>
        <p:spPr bwMode="auto">
          <a:xfrm>
            <a:off x="206115" y="1556792"/>
            <a:ext cx="8604250" cy="4801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95" tIns="45697" rIns="91395" bIns="45697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Ответы </a:t>
            </a:r>
            <a:r>
              <a:rPr lang="ru-RU" dirty="0">
                <a:solidFill>
                  <a:srgbClr val="3975BA"/>
                </a:solidFill>
                <a:cs typeface="Aharoni" panose="02010803020104030203" pitchFamily="2" charset="-79"/>
              </a:rPr>
              <a:t>на вопросы Опросного листа.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cs typeface="Aharoni" panose="02010803020104030203" pitchFamily="2" charset="-79"/>
              </a:rPr>
              <a:t>Письмо-рекомендация </a:t>
            </a:r>
            <a:r>
              <a:rPr lang="ru-RU" dirty="0">
                <a:cs typeface="Aharoni" panose="02010803020104030203" pitchFamily="2" charset="-79"/>
              </a:rPr>
              <a:t>о достоверности ответов на вопросы Опросного листа.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Копии </a:t>
            </a:r>
            <a:r>
              <a:rPr lang="ru-RU" dirty="0">
                <a:solidFill>
                  <a:srgbClr val="3975BA"/>
                </a:solidFill>
                <a:cs typeface="Aharoni" panose="02010803020104030203" pitchFamily="2" charset="-79"/>
              </a:rPr>
              <a:t>Баланса и Отчета о прибылях и убытках по состоянию на последнюю отчетную дату и поквартально за текущий и предыдущий </a:t>
            </a: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годы (или иной отчетности подтверждающей деятельность компании).</a:t>
            </a:r>
            <a:endParaRPr lang="ru-RU" dirty="0">
              <a:solidFill>
                <a:srgbClr val="3975BA"/>
              </a:solidFill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cs typeface="Aharoni" panose="02010803020104030203" pitchFamily="2" charset="-79"/>
              </a:rPr>
              <a:t>Копия </a:t>
            </a:r>
            <a:r>
              <a:rPr lang="ru-RU" dirty="0">
                <a:cs typeface="Aharoni" panose="02010803020104030203" pitchFamily="2" charset="-79"/>
              </a:rPr>
              <a:t>свидетельства о регистрации юридического лица (индивидуального предпринимателя).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Информация </a:t>
            </a:r>
            <a:r>
              <a:rPr lang="ru-RU" dirty="0">
                <a:solidFill>
                  <a:srgbClr val="3975BA"/>
                </a:solidFill>
                <a:cs typeface="Aharoni" panose="02010803020104030203" pitchFamily="2" charset="-79"/>
              </a:rPr>
              <a:t>об учредителях компании (для физлиц: краткая биография; для </a:t>
            </a: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юридических лиц</a:t>
            </a:r>
            <a:r>
              <a:rPr lang="ru-RU" dirty="0">
                <a:solidFill>
                  <a:srgbClr val="3975BA"/>
                </a:solidFill>
                <a:cs typeface="Aharoni" panose="02010803020104030203" pitchFamily="2" charset="-79"/>
              </a:rPr>
              <a:t>: полные реквизиты и </a:t>
            </a: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описание </a:t>
            </a:r>
            <a:r>
              <a:rPr lang="ru-RU" dirty="0">
                <a:solidFill>
                  <a:srgbClr val="3975BA"/>
                </a:solidFill>
                <a:cs typeface="Aharoni" panose="02010803020104030203" pitchFamily="2" charset="-79"/>
              </a:rPr>
              <a:t>деятельности).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cs typeface="Aharoni" panose="02010803020104030203" pitchFamily="2" charset="-79"/>
              </a:rPr>
              <a:t>Сертификат(ы</a:t>
            </a:r>
            <a:r>
              <a:rPr lang="ru-RU" dirty="0">
                <a:cs typeface="Aharoni" panose="02010803020104030203" pitchFamily="2" charset="-79"/>
              </a:rPr>
              <a:t>) о признании продукции (услуг) компании халяльной (рекомендуется).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Стратегия </a:t>
            </a:r>
            <a:r>
              <a:rPr lang="ru-RU" dirty="0">
                <a:solidFill>
                  <a:srgbClr val="3975BA"/>
                </a:solidFill>
                <a:cs typeface="Aharoni" panose="02010803020104030203" pitchFamily="2" charset="-79"/>
              </a:rPr>
              <a:t>развития компании (при наличии</a:t>
            </a: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). Принципы ведения бизнеса. Клиенты и потребители продуктов. </a:t>
            </a:r>
            <a:endParaRPr lang="ru-RU" dirty="0">
              <a:solidFill>
                <a:srgbClr val="3975BA"/>
              </a:solidFill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cs typeface="Aharoni" panose="02010803020104030203" pitchFamily="2" charset="-79"/>
              </a:rPr>
              <a:t>Кодекс </a:t>
            </a:r>
            <a:r>
              <a:rPr lang="ru-RU" dirty="0">
                <a:cs typeface="Aharoni" panose="02010803020104030203" pitchFamily="2" charset="-79"/>
              </a:rPr>
              <a:t>корпоративного поведения (при наличии).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Положение </a:t>
            </a:r>
            <a:r>
              <a:rPr lang="ru-RU" dirty="0">
                <a:solidFill>
                  <a:srgbClr val="3975BA"/>
                </a:solidFill>
                <a:cs typeface="Aharoni" panose="02010803020104030203" pitchFamily="2" charset="-79"/>
              </a:rPr>
              <a:t>о Шариатском комитете / эксперте (при наличии</a:t>
            </a:r>
            <a:r>
              <a:rPr lang="ru-RU" dirty="0" smtClean="0">
                <a:solidFill>
                  <a:srgbClr val="3975BA"/>
                </a:solidFill>
                <a:cs typeface="Aharoni" panose="02010803020104030203" pitchFamily="2" charset="-79"/>
              </a:rPr>
              <a:t>) и результаты работы комитета.</a:t>
            </a:r>
            <a:endParaRPr lang="ru-RU" dirty="0">
              <a:solidFill>
                <a:srgbClr val="3975BA"/>
              </a:solidFill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и расшифровка</a:t>
            </a:r>
          </a:p>
        </p:txBody>
      </p:sp>
      <p:sp>
        <p:nvSpPr>
          <p:cNvPr id="8195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www.ra-national.ru</a:t>
            </a:r>
            <a:endParaRPr lang="ru-RU" smtClean="0"/>
          </a:p>
        </p:txBody>
      </p:sp>
      <p:sp>
        <p:nvSpPr>
          <p:cNvPr id="819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CAFF08-930B-4A89-9549-2264C05CC1A0}" type="slidenum">
              <a:rPr lang="ru-RU" smtClean="0">
                <a:latin typeface="Arial" charset="0"/>
                <a:cs typeface="Arial" charset="0"/>
              </a:rPr>
              <a:pPr/>
              <a:t>7</a:t>
            </a:fld>
            <a:endParaRPr lang="ru-RU" smtClean="0">
              <a:latin typeface="Arial" charset="0"/>
              <a:cs typeface="Arial" charset="0"/>
            </a:endParaRP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1628800"/>
            <a:ext cx="8496624" cy="483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Компании, получившие рейтинг</a:t>
            </a:r>
          </a:p>
        </p:txBody>
      </p:sp>
      <p:sp>
        <p:nvSpPr>
          <p:cNvPr id="8195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www.ra-national.ru</a:t>
            </a:r>
            <a:endParaRPr lang="ru-RU" smtClean="0"/>
          </a:p>
        </p:txBody>
      </p:sp>
      <p:sp>
        <p:nvSpPr>
          <p:cNvPr id="819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CAFF08-930B-4A89-9549-2264C05CC1A0}" type="slidenum">
              <a:rPr lang="ru-RU" smtClean="0">
                <a:latin typeface="Arial" charset="0"/>
                <a:cs typeface="Arial" charset="0"/>
              </a:rPr>
              <a:pPr/>
              <a:t>8</a:t>
            </a:fld>
            <a:endParaRPr lang="ru-RU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914737"/>
              </p:ext>
            </p:extLst>
          </p:nvPr>
        </p:nvGraphicFramePr>
        <p:xfrm>
          <a:off x="179512" y="1484784"/>
          <a:ext cx="8712968" cy="5115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978"/>
                <a:gridCol w="1108924"/>
                <a:gridCol w="2693099"/>
                <a:gridCol w="1504967"/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Компания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Уровень рейтинга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Вид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деятельности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Дата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пересмотра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83801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3975BA"/>
                          </a:solidFill>
                        </a:rPr>
                        <a:t>ТНВ «</a:t>
                      </a:r>
                      <a:r>
                        <a:rPr lang="ru-RU" sz="1600" b="1" dirty="0" err="1" smtClean="0">
                          <a:solidFill>
                            <a:srgbClr val="3975BA"/>
                          </a:solidFill>
                        </a:rPr>
                        <a:t>ЛяРиба-Финанс</a:t>
                      </a:r>
                      <a:r>
                        <a:rPr lang="ru-RU" sz="1600" b="1" dirty="0" smtClean="0">
                          <a:solidFill>
                            <a:srgbClr val="3975BA"/>
                          </a:solidFill>
                        </a:rPr>
                        <a:t>»</a:t>
                      </a:r>
                      <a:endParaRPr lang="ru-RU" sz="1600" b="1" dirty="0">
                        <a:solidFill>
                          <a:srgbClr val="3975BA"/>
                        </a:solidFill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Sh1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Финансовые</a:t>
                      </a:r>
                      <a:r>
                        <a:rPr lang="ru-RU" sz="1600" baseline="0" dirty="0" smtClean="0"/>
                        <a:t> и консультационные услуги</a:t>
                      </a:r>
                      <a:endParaRPr lang="ru-RU" sz="16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17.07.2014</a:t>
                      </a:r>
                      <a:endParaRPr lang="ru-RU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59762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ФД АМАЛЬ</a:t>
                      </a:r>
                      <a:endParaRPr lang="ru-RU" sz="1600" b="1" kern="1200" dirty="0">
                        <a:solidFill>
                          <a:srgbClr val="3975B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Sh1</a:t>
                      </a:r>
                      <a:endParaRPr kumimoji="0" lang="ru-RU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Потребительское и торговое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финансирование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30.06.2014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47311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Baker Tilly Tax Services</a:t>
                      </a:r>
                      <a:endParaRPr lang="ru-RU" sz="1600" b="1" kern="1200" dirty="0">
                        <a:solidFill>
                          <a:srgbClr val="3975B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Sh3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Налоговый</a:t>
                      </a:r>
                      <a:r>
                        <a:rPr lang="ru-RU" sz="1600" baseline="0" dirty="0" smtClean="0"/>
                        <a:t> консалтинг</a:t>
                      </a:r>
                      <a:endParaRPr lang="ru-RU" sz="16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25.12.2013</a:t>
                      </a:r>
                      <a:endParaRPr lang="ru-RU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67232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600" b="1" kern="1200" dirty="0" err="1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Rezeda</a:t>
                      </a:r>
                      <a:r>
                        <a:rPr lang="en-US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Suleyman</a:t>
                      </a:r>
                      <a:endParaRPr lang="ru-RU" sz="1600" b="1" kern="1200" dirty="0">
                        <a:solidFill>
                          <a:srgbClr val="3975B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Sh3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Пошив</a:t>
                      </a:r>
                      <a:r>
                        <a:rPr lang="ru-RU" sz="1600" baseline="0" dirty="0" smtClean="0"/>
                        <a:t> и реализация мусульманской одежды</a:t>
                      </a:r>
                      <a:endParaRPr lang="ru-RU" sz="16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25.12.2013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83801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Дом мусульманской одежды «</a:t>
                      </a:r>
                      <a:r>
                        <a:rPr lang="ru-RU" sz="1600" b="1" kern="1200" dirty="0" err="1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Rimma</a:t>
                      </a:r>
                      <a:r>
                        <a:rPr lang="ru-RU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Allyamova</a:t>
                      </a:r>
                      <a:r>
                        <a:rPr lang="ru-RU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sz="1600" b="1" kern="1200" dirty="0">
                        <a:solidFill>
                          <a:srgbClr val="3975B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Пошив и реализация мусульманской одежды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25.12.2013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58915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ООО «Технологии питания»</a:t>
                      </a:r>
                      <a:endParaRPr lang="ru-RU" sz="1600" b="1" kern="1200" dirty="0">
                        <a:solidFill>
                          <a:srgbClr val="3975B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Пекарня,</a:t>
                      </a:r>
                      <a:r>
                        <a:rPr lang="ru-RU" sz="1600" baseline="0" dirty="0" smtClean="0"/>
                        <a:t> выпечка и продажа в розницу</a:t>
                      </a:r>
                      <a:endParaRPr lang="ru-RU" sz="16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25.12.2013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  <a:tr h="589157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ООО «</a:t>
                      </a:r>
                      <a:r>
                        <a:rPr lang="ru-RU" sz="1600" b="1" kern="1200" dirty="0" err="1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Шади</a:t>
                      </a:r>
                      <a:r>
                        <a:rPr lang="ru-RU" sz="1600" b="1" kern="1200" dirty="0" smtClean="0">
                          <a:solidFill>
                            <a:srgbClr val="3975BA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600" b="1" kern="1200" dirty="0">
                        <a:solidFill>
                          <a:srgbClr val="3975B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Sh3</a:t>
                      </a:r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Производство</a:t>
                      </a:r>
                      <a:r>
                        <a:rPr lang="ru-RU" sz="1600" baseline="0" dirty="0" smtClean="0"/>
                        <a:t> изделий из рыбной кожи</a:t>
                      </a:r>
                      <a:endParaRPr lang="ru-RU" sz="16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25.12.2013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www.ra-national.ru</a:t>
            </a:r>
            <a:endParaRPr lang="ru-RU" smtClean="0"/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161FD2-2EB2-48A7-B430-F1A16634E90C}" type="slidenum">
              <a:rPr lang="ru-RU" smtClean="0">
                <a:latin typeface="Arial" charset="0"/>
                <a:cs typeface="Arial" charset="0"/>
              </a:rPr>
              <a:pPr/>
              <a:t>9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Применение рейтингов соответствия шариатским требованиям</a:t>
            </a:r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2484438" y="1844675"/>
            <a:ext cx="3771900" cy="1149350"/>
          </a:xfrm>
          <a:prstGeom prst="flowChartProcess">
            <a:avLst/>
          </a:prstGeom>
          <a:solidFill>
            <a:srgbClr val="3975BA"/>
          </a:solidFill>
          <a:ln w="158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1395" tIns="45697" rIns="91395" bIns="45697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+mn-lt"/>
              </a:rPr>
              <a:t>Рейтинги соответствия шариатским требованиям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+mn-lt"/>
              </a:rPr>
              <a:t>Пять рейтинговых уровней</a:t>
            </a: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539553" y="3538538"/>
            <a:ext cx="2392561" cy="1114598"/>
          </a:xfrm>
          <a:prstGeom prst="flowChartProcess">
            <a:avLst/>
          </a:prstGeom>
          <a:solidFill>
            <a:srgbClr val="99CCFF"/>
          </a:solidFill>
          <a:ln w="15875">
            <a:solidFill>
              <a:srgbClr val="3975BA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1395" tIns="45697" rIns="91395" bIns="45697" anchor="ctr"/>
          <a:lstStyle/>
          <a:p>
            <a:pPr algn="ctr"/>
            <a:r>
              <a:rPr lang="ru-RU" sz="1400" b="1" dirty="0"/>
              <a:t>Проекты</a:t>
            </a:r>
            <a:r>
              <a:rPr lang="ru-RU" sz="1400" dirty="0"/>
              <a:t> </a:t>
            </a:r>
            <a:endParaRPr lang="ru-RU" sz="1400" dirty="0" smtClean="0"/>
          </a:p>
          <a:p>
            <a:pPr algn="ctr"/>
            <a:r>
              <a:rPr lang="ru-RU" sz="1400" dirty="0" smtClean="0"/>
              <a:t>(</a:t>
            </a:r>
            <a:r>
              <a:rPr lang="ru-RU" sz="1400" dirty="0"/>
              <a:t>оценка с точки зрения принципов шариатских стандартов)</a:t>
            </a:r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3027363" y="3538538"/>
            <a:ext cx="2743200" cy="1114598"/>
          </a:xfrm>
          <a:prstGeom prst="flowChartProcess">
            <a:avLst/>
          </a:prstGeom>
          <a:solidFill>
            <a:srgbClr val="99CCFF"/>
          </a:solidFill>
          <a:ln w="15875">
            <a:solidFill>
              <a:srgbClr val="3975BA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1395" tIns="45697" rIns="91395" bIns="45697" anchor="ctr"/>
          <a:lstStyle/>
          <a:p>
            <a:pPr algn="ctr"/>
            <a:r>
              <a:rPr lang="ru-RU" sz="1400" b="1" dirty="0"/>
              <a:t>Деятельность компании </a:t>
            </a:r>
            <a:r>
              <a:rPr lang="ru-RU" sz="1400" dirty="0"/>
              <a:t>(</a:t>
            </a:r>
            <a:r>
              <a:rPr lang="ru-RU" sz="1400" dirty="0" err="1"/>
              <a:t>имиджевая</a:t>
            </a:r>
            <a:r>
              <a:rPr lang="ru-RU" sz="1400" dirty="0"/>
              <a:t> и </a:t>
            </a:r>
            <a:r>
              <a:rPr lang="ru-RU" sz="1400" dirty="0" err="1"/>
              <a:t>репутационная</a:t>
            </a:r>
            <a:r>
              <a:rPr lang="ru-RU" sz="1400" dirty="0"/>
              <a:t> составляющая)</a:t>
            </a:r>
          </a:p>
        </p:txBody>
      </p:sp>
      <p:cxnSp>
        <p:nvCxnSpPr>
          <p:cNvPr id="9224" name="AutoShape 7"/>
          <p:cNvCxnSpPr>
            <a:cxnSpLocks noChangeShapeType="1"/>
            <a:endCxn id="9221" idx="2"/>
          </p:cNvCxnSpPr>
          <p:nvPr/>
        </p:nvCxnSpPr>
        <p:spPr bwMode="auto">
          <a:xfrm flipV="1">
            <a:off x="4368802" y="2994025"/>
            <a:ext cx="1586" cy="544514"/>
          </a:xfrm>
          <a:prstGeom prst="straightConnector1">
            <a:avLst/>
          </a:prstGeom>
          <a:noFill/>
          <a:ln w="15875">
            <a:solidFill>
              <a:srgbClr val="3975BA"/>
            </a:solidFill>
            <a:round/>
            <a:headEnd/>
            <a:tailEnd type="triangle" w="med" len="med"/>
          </a:ln>
        </p:spPr>
      </p:cxnSp>
      <p:sp>
        <p:nvSpPr>
          <p:cNvPr id="9225" name="AutoShape 8"/>
          <p:cNvSpPr>
            <a:spLocks noChangeArrowheads="1"/>
          </p:cNvSpPr>
          <p:nvPr/>
        </p:nvSpPr>
        <p:spPr bwMode="auto">
          <a:xfrm>
            <a:off x="5940427" y="3538539"/>
            <a:ext cx="2526901" cy="1114598"/>
          </a:xfrm>
          <a:prstGeom prst="flowChartProcess">
            <a:avLst/>
          </a:prstGeom>
          <a:solidFill>
            <a:srgbClr val="99CCFF"/>
          </a:solidFill>
          <a:ln w="15875">
            <a:solidFill>
              <a:srgbClr val="3975BA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1395" tIns="45697" rIns="91395" bIns="45697" anchor="ctr"/>
          <a:lstStyle/>
          <a:p>
            <a:pPr algn="ctr"/>
            <a:r>
              <a:rPr lang="ru-RU" sz="1400" b="1" dirty="0" err="1"/>
              <a:t>Сукук</a:t>
            </a:r>
            <a:r>
              <a:rPr lang="ru-RU" sz="1400" dirty="0"/>
              <a:t> </a:t>
            </a:r>
            <a:endParaRPr lang="ru-RU" sz="1400" dirty="0" smtClean="0"/>
          </a:p>
          <a:p>
            <a:pPr algn="ctr"/>
            <a:r>
              <a:rPr lang="ru-RU" sz="1400" dirty="0" smtClean="0"/>
              <a:t>(</a:t>
            </a:r>
            <a:r>
              <a:rPr lang="ru-RU" sz="1400" dirty="0"/>
              <a:t>выпуски проектные или компаний работающих по шариатским стандартам)</a:t>
            </a:r>
          </a:p>
        </p:txBody>
      </p:sp>
      <p:cxnSp>
        <p:nvCxnSpPr>
          <p:cNvPr id="9226" name="AutoShape 9"/>
          <p:cNvCxnSpPr>
            <a:cxnSpLocks noChangeShapeType="1"/>
          </p:cNvCxnSpPr>
          <p:nvPr/>
        </p:nvCxnSpPr>
        <p:spPr bwMode="auto">
          <a:xfrm flipV="1">
            <a:off x="1571625" y="3020318"/>
            <a:ext cx="1360489" cy="518222"/>
          </a:xfrm>
          <a:prstGeom prst="straightConnector1">
            <a:avLst/>
          </a:prstGeom>
          <a:noFill/>
          <a:ln w="15875">
            <a:solidFill>
              <a:srgbClr val="3975BA"/>
            </a:solidFill>
            <a:round/>
            <a:headEnd/>
            <a:tailEnd type="triangle" w="med" len="med"/>
          </a:ln>
        </p:spPr>
      </p:cxnSp>
      <p:cxnSp>
        <p:nvCxnSpPr>
          <p:cNvPr id="9227" name="AutoShape 10"/>
          <p:cNvCxnSpPr>
            <a:cxnSpLocks noChangeShapeType="1"/>
          </p:cNvCxnSpPr>
          <p:nvPr/>
        </p:nvCxnSpPr>
        <p:spPr bwMode="auto">
          <a:xfrm flipH="1" flipV="1">
            <a:off x="5724128" y="3020322"/>
            <a:ext cx="1487240" cy="518221"/>
          </a:xfrm>
          <a:prstGeom prst="straightConnector1">
            <a:avLst/>
          </a:prstGeom>
          <a:noFill/>
          <a:ln w="15875">
            <a:solidFill>
              <a:srgbClr val="3975BA"/>
            </a:solidFill>
            <a:round/>
            <a:headEnd/>
            <a:tailEnd type="triangle" w="med" len="med"/>
          </a:ln>
        </p:spPr>
      </p:cxnSp>
      <p:cxnSp>
        <p:nvCxnSpPr>
          <p:cNvPr id="9228" name="AutoShape 10"/>
          <p:cNvCxnSpPr>
            <a:cxnSpLocks noChangeShapeType="1"/>
            <a:stCxn id="21" idx="1"/>
          </p:cNvCxnSpPr>
          <p:nvPr/>
        </p:nvCxnSpPr>
        <p:spPr bwMode="auto">
          <a:xfrm flipH="1" flipV="1">
            <a:off x="6256338" y="2535242"/>
            <a:ext cx="958850" cy="1587"/>
          </a:xfrm>
          <a:prstGeom prst="straightConnector1">
            <a:avLst/>
          </a:prstGeom>
          <a:noFill/>
          <a:ln w="15875">
            <a:solidFill>
              <a:srgbClr val="3975BA"/>
            </a:solidFill>
            <a:prstDash val="sysDash"/>
            <a:round/>
            <a:headEnd/>
            <a:tailEnd type="triangle" w="med" len="med"/>
          </a:ln>
        </p:spPr>
      </p:cxnSp>
      <p:cxnSp>
        <p:nvCxnSpPr>
          <p:cNvPr id="9229" name="AutoShape 10"/>
          <p:cNvCxnSpPr>
            <a:cxnSpLocks noChangeShapeType="1"/>
          </p:cNvCxnSpPr>
          <p:nvPr/>
        </p:nvCxnSpPr>
        <p:spPr bwMode="auto">
          <a:xfrm flipH="1">
            <a:off x="1735835" y="2535238"/>
            <a:ext cx="748607" cy="9526"/>
          </a:xfrm>
          <a:prstGeom prst="straightConnector1">
            <a:avLst/>
          </a:prstGeom>
          <a:noFill/>
          <a:ln w="15875">
            <a:solidFill>
              <a:srgbClr val="3975BA"/>
            </a:solidFill>
            <a:prstDash val="sysDash"/>
            <a:round/>
            <a:headEnd/>
            <a:tailEnd type="triangle" w="med" len="med"/>
          </a:ln>
        </p:spPr>
      </p:cxn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93415" y="2198688"/>
            <a:ext cx="1428750" cy="785812"/>
          </a:xfrm>
          <a:prstGeom prst="flowChartProcess">
            <a:avLst/>
          </a:prstGeom>
          <a:solidFill>
            <a:srgbClr val="99CCFF"/>
          </a:solidFill>
          <a:ln w="15875">
            <a:solidFill>
              <a:srgbClr val="3975BA"/>
            </a:solidFill>
            <a:prstDash val="sysDash"/>
            <a:miter lim="800000"/>
            <a:headEnd/>
            <a:tailEnd/>
          </a:ln>
        </p:spPr>
        <p:txBody>
          <a:bodyPr lIns="91395" tIns="45697" rIns="91395" bIns="45697" anchor="ctr"/>
          <a:lstStyle/>
          <a:p>
            <a:pPr algn="ctr"/>
            <a:r>
              <a:rPr lang="ru-RU" sz="1200" b="1" dirty="0"/>
              <a:t>ОБЪЕКТ ИНВЕСТИЦИЙ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7215188" y="2143129"/>
            <a:ext cx="1466850" cy="785813"/>
          </a:xfrm>
          <a:prstGeom prst="flowChartProcess">
            <a:avLst/>
          </a:prstGeom>
          <a:solidFill>
            <a:srgbClr val="99CCFF"/>
          </a:solidFill>
          <a:ln w="15875">
            <a:solidFill>
              <a:srgbClr val="3975BA"/>
            </a:solidFill>
            <a:prstDash val="sysDash"/>
            <a:miter lim="800000"/>
            <a:headEnd/>
            <a:tailEnd/>
          </a:ln>
        </p:spPr>
        <p:txBody>
          <a:bodyPr lIns="91395" tIns="45697" rIns="91395" bIns="45697" anchor="ctr"/>
          <a:lstStyle/>
          <a:p>
            <a:pPr algn="ctr"/>
            <a:r>
              <a:rPr lang="ru-RU" sz="1200" b="1" dirty="0"/>
              <a:t>ИНВЕСТОР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881</Words>
  <Application>Microsoft Office PowerPoint</Application>
  <PresentationFormat>Экран (4:3)</PresentationFormat>
  <Paragraphs>148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Aharoni</vt:lpstr>
      <vt:lpstr>Arial</vt:lpstr>
      <vt:lpstr>Times New Roman</vt:lpstr>
      <vt:lpstr>Wingdings</vt:lpstr>
      <vt:lpstr>Оформление по умолчанию</vt:lpstr>
      <vt:lpstr>Применение рейтинга соответствия требованиям Шариата в России в системе принятия инвестиционных решений</vt:lpstr>
      <vt:lpstr>История  вопроса и текущее состояние  долевых инвестиций</vt:lpstr>
      <vt:lpstr>Что тормозит инвестиции  в Россию</vt:lpstr>
      <vt:lpstr>Информация и рейтинговые оценки  в системе принятия инвестиционных решений </vt:lpstr>
      <vt:lpstr>Рейтинг соответствия требованиям Шариата </vt:lpstr>
      <vt:lpstr>Информация необходимая для расчета уровня рейтинга соответствия деятельности компании</vt:lpstr>
      <vt:lpstr>Шкала и расшифровка</vt:lpstr>
      <vt:lpstr>Компании, получившие рейтинг</vt:lpstr>
      <vt:lpstr>Применение рейтингов соответствия шариатским требованиям</vt:lpstr>
      <vt:lpstr>Сукук – статистика и необходимые условия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Страховые взносы в АСВ  и уровень кредитоспособности банков</dc:title>
  <dc:creator>meshkov</dc:creator>
  <cp:lastModifiedBy>Viktor Chetverikov</cp:lastModifiedBy>
  <cp:revision>74</cp:revision>
  <cp:lastPrinted>2014-10-24T11:13:55Z</cp:lastPrinted>
  <dcterms:created xsi:type="dcterms:W3CDTF">2012-10-03T09:34:34Z</dcterms:created>
  <dcterms:modified xsi:type="dcterms:W3CDTF">2015-01-15T10:31:18Z</dcterms:modified>
</cp:coreProperties>
</file>